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6" r:id="rId2"/>
  </p:sldMasterIdLst>
  <p:notesMasterIdLst>
    <p:notesMasterId r:id="rId29"/>
  </p:notesMasterIdLst>
  <p:handoutMasterIdLst>
    <p:handoutMasterId r:id="rId30"/>
  </p:handoutMasterIdLst>
  <p:sldIdLst>
    <p:sldId id="301" r:id="rId3"/>
    <p:sldId id="270" r:id="rId4"/>
    <p:sldId id="468" r:id="rId5"/>
    <p:sldId id="503" r:id="rId6"/>
    <p:sldId id="499" r:id="rId7"/>
    <p:sldId id="498" r:id="rId8"/>
    <p:sldId id="504" r:id="rId9"/>
    <p:sldId id="505" r:id="rId10"/>
    <p:sldId id="501" r:id="rId11"/>
    <p:sldId id="502" r:id="rId12"/>
    <p:sldId id="506" r:id="rId13"/>
    <p:sldId id="507" r:id="rId14"/>
    <p:sldId id="510" r:id="rId15"/>
    <p:sldId id="509" r:id="rId16"/>
    <p:sldId id="508" r:id="rId17"/>
    <p:sldId id="512" r:id="rId18"/>
    <p:sldId id="511" r:id="rId19"/>
    <p:sldId id="513" r:id="rId20"/>
    <p:sldId id="514" r:id="rId21"/>
    <p:sldId id="515" r:id="rId22"/>
    <p:sldId id="517" r:id="rId23"/>
    <p:sldId id="518" r:id="rId24"/>
    <p:sldId id="516" r:id="rId25"/>
    <p:sldId id="519" r:id="rId26"/>
    <p:sldId id="520" r:id="rId27"/>
    <p:sldId id="264" r:id="rId2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5EA"/>
    <a:srgbClr val="38AA00"/>
    <a:srgbClr val="766363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63" d="100"/>
          <a:sy n="63" d="100"/>
        </p:scale>
        <p:origin x="924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dk1" tx1="lt1" bg2="dk2" tx2="lt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Plan de Acción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522-46E2-A73B-C989512D67D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522-46E2-A73B-C989512D67DB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522-46E2-A73B-C989512D67DB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4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1400" baseline="0" dirty="0"/>
                      <a:t>4%</a:t>
                    </a:r>
                  </a:p>
                </c:rich>
              </c:tx>
              <c:spPr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9.5483589990052187E-2"/>
                      <c:h val="9.0609557713489663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3-B522-46E2-A73B-C989512D67DB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Hoja1!$A$2:$A$3</c:f>
              <c:strCache>
                <c:ptCount val="2"/>
                <c:pt idx="0">
                  <c:v>Actividades Ejec.</c:v>
                </c:pt>
                <c:pt idx="1">
                  <c:v>Actividades sin Ejec.</c:v>
                </c:pt>
              </c:strCache>
            </c:strRef>
          </c:cat>
          <c:val>
            <c:numRef>
              <c:f>Hoja1!$B$2:$B$3</c:f>
              <c:numCache>
                <c:formatCode>General</c:formatCode>
                <c:ptCount val="2"/>
                <c:pt idx="0">
                  <c:v>96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522-46E2-A73B-C989512D67D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tx1">
            <a:lumMod val="8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CO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667507381889799E-2"/>
          <c:y val="1.40625004325326E-2"/>
          <c:w val="0.649479146161417"/>
          <c:h val="0.974218749207023"/>
        </c:manualLayout>
      </c:layout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Columna1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B44-49FE-9F9F-BF0E611EDF0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B44-49FE-9F9F-BF0E611EDF02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1617655B-5FED-4033-AF7B-8CE069E8AFA3}" type="PERCENTAGE">
                      <a:rPr lang="en-US"/>
                      <a:pPr/>
                      <a:t>[PORCENTAJE]</a:t>
                    </a:fld>
                    <a:r>
                      <a:rPr lang="en-US" dirty="0"/>
                      <a:t> (15)</a:t>
                    </a:r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013763197586725"/>
                      <c:h val="0.1202667066719544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2B44-49FE-9F9F-BF0E611EDF02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D67B828C-E777-4ED7-8F5C-AC2E721A5A8E}" type="PERCENTAGE">
                      <a:rPr lang="en-US"/>
                      <a:pPr/>
                      <a:t>[PORCENTAJE]</a:t>
                    </a:fld>
                    <a:r>
                      <a:rPr lang="en-US" dirty="0"/>
                      <a:t>(28)</a:t>
                    </a:r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956447963800905"/>
                      <c:h val="0.15360552679662354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2B44-49FE-9F9F-BF0E611EDF02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O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Hoja1!$A$2:$A$3</c:f>
              <c:strCache>
                <c:ptCount val="2"/>
                <c:pt idx="0">
                  <c:v>Aprendices que participaron</c:v>
                </c:pt>
                <c:pt idx="1">
                  <c:v>Aprendices que no participaron</c:v>
                </c:pt>
              </c:strCache>
            </c:strRef>
          </c:cat>
          <c:val>
            <c:numRef>
              <c:f>Hoja1!$B$2:$B$3</c:f>
              <c:numCache>
                <c:formatCode>0%</c:formatCode>
                <c:ptCount val="2"/>
                <c:pt idx="0">
                  <c:v>0.35</c:v>
                </c:pt>
                <c:pt idx="1">
                  <c:v>0.65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B44-49FE-9F9F-BF0E611EDF02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1377833992470396"/>
          <c:y val="0.39425979214815898"/>
          <c:w val="0.279584491276826"/>
          <c:h val="0.24975822306519399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sz="1200">
          <a:latin typeface="+mn-lt"/>
        </a:defRPr>
      </a:pPr>
      <a:endParaRPr lang="es-CO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eg>
</file>

<file path=ppt/media/image21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s-ES" dirty="0"/>
              <a:t>Utilice esta diapositiva para incluir tablas y gráficos.</a:t>
            </a:r>
            <a:endParaRPr lang="es-ES" baseline="0" dirty="0"/>
          </a:p>
          <a:p>
            <a:pPr marL="171450" indent="-171450">
              <a:buFontTx/>
              <a:buChar char="-"/>
            </a:pPr>
            <a:r>
              <a:rPr lang="es-ES" baseline="0" dirty="0"/>
              <a:t>Los textos deben ir en azul (utilice el azul que aparece en la opciones de color de letra - -&gt; colores recientes) en tipografía Arial.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4323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D09B62-7964-8A4C-9636-36CB120B29AE}" type="slidenum">
              <a:rPr kumimoji="0" lang="es-ES" sz="3600" b="1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sym typeface="Helvetica Neue"/>
              </a:rPr>
              <a:pPr marL="0" marR="0" lvl="0" indent="0" algn="ctr" defTabSz="94323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s-ES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7378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3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6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08520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7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92470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2416969" y="1445745"/>
            <a:ext cx="7358063" cy="2022142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2416969" y="3522330"/>
            <a:ext cx="7358063" cy="69219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526"/>
            </a:lvl1pPr>
            <a:lvl2pPr marL="0" indent="0" algn="ctr">
              <a:spcBef>
                <a:spcPts val="0"/>
              </a:spcBef>
              <a:buSzTx/>
              <a:buNone/>
              <a:defRPr sz="2526"/>
            </a:lvl2pPr>
            <a:lvl3pPr marL="0" indent="0" algn="ctr">
              <a:spcBef>
                <a:spcPts val="0"/>
              </a:spcBef>
              <a:buSzTx/>
              <a:buNone/>
              <a:defRPr sz="2526"/>
            </a:lvl3pPr>
            <a:lvl4pPr marL="0" indent="0" algn="ctr">
              <a:spcBef>
                <a:spcPts val="0"/>
              </a:spcBef>
              <a:buSzTx/>
              <a:buNone/>
              <a:defRPr sz="2526"/>
            </a:lvl4pPr>
            <a:lvl5pPr marL="0" indent="0" algn="ctr">
              <a:spcBef>
                <a:spcPts val="0"/>
              </a:spcBef>
              <a:buSzTx/>
              <a:buNone/>
              <a:defRPr sz="2526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634800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n"/>
          <p:cNvSpPr>
            <a:spLocks noGrp="1"/>
          </p:cNvSpPr>
          <p:nvPr>
            <p:ph type="pic" sz="half" idx="13"/>
          </p:nvPr>
        </p:nvSpPr>
        <p:spPr>
          <a:xfrm>
            <a:off x="2662535" y="854657"/>
            <a:ext cx="6861105" cy="361652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21" name="Texto del título"/>
          <p:cNvSpPr txBox="1">
            <a:spLocks noGrp="1"/>
          </p:cNvSpPr>
          <p:nvPr>
            <p:ph type="title"/>
          </p:nvPr>
        </p:nvSpPr>
        <p:spPr>
          <a:xfrm>
            <a:off x="2416969" y="4556733"/>
            <a:ext cx="7358063" cy="871077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2416969" y="5435587"/>
            <a:ext cx="7358063" cy="69219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526"/>
            </a:lvl1pPr>
            <a:lvl2pPr marL="0" indent="0" algn="ctr">
              <a:spcBef>
                <a:spcPts val="0"/>
              </a:spcBef>
              <a:buSzTx/>
              <a:buNone/>
              <a:defRPr sz="2526"/>
            </a:lvl2pPr>
            <a:lvl3pPr marL="0" indent="0" algn="ctr">
              <a:spcBef>
                <a:spcPts val="0"/>
              </a:spcBef>
              <a:buSzTx/>
              <a:buNone/>
              <a:defRPr sz="2526"/>
            </a:lvl3pPr>
            <a:lvl4pPr marL="0" indent="0" algn="ctr">
              <a:spcBef>
                <a:spcPts val="0"/>
              </a:spcBef>
              <a:buSzTx/>
              <a:buNone/>
              <a:defRPr sz="2526"/>
            </a:lvl4pPr>
            <a:lvl5pPr marL="0" indent="0" algn="ctr">
              <a:spcBef>
                <a:spcPts val="0"/>
              </a:spcBef>
              <a:buSzTx/>
              <a:buNone/>
              <a:defRPr sz="2526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1057824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el título"/>
          <p:cNvSpPr txBox="1">
            <a:spLocks noGrp="1"/>
          </p:cNvSpPr>
          <p:nvPr>
            <p:ph type="title"/>
          </p:nvPr>
        </p:nvSpPr>
        <p:spPr>
          <a:xfrm>
            <a:off x="2416969" y="2417929"/>
            <a:ext cx="7358063" cy="2022142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6983865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n"/>
          <p:cNvSpPr>
            <a:spLocks noGrp="1"/>
          </p:cNvSpPr>
          <p:nvPr>
            <p:ph type="pic" sz="half" idx="13"/>
          </p:nvPr>
        </p:nvSpPr>
        <p:spPr>
          <a:xfrm>
            <a:off x="6247805" y="833726"/>
            <a:ext cx="3750470" cy="503202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39" name="Texto del título"/>
          <p:cNvSpPr txBox="1">
            <a:spLocks noGrp="1"/>
          </p:cNvSpPr>
          <p:nvPr>
            <p:ph type="title"/>
          </p:nvPr>
        </p:nvSpPr>
        <p:spPr>
          <a:xfrm>
            <a:off x="2193727" y="831325"/>
            <a:ext cx="3750469" cy="2442126"/>
          </a:xfrm>
          <a:prstGeom prst="rect">
            <a:avLst/>
          </a:prstGeom>
        </p:spPr>
        <p:txBody>
          <a:bodyPr anchor="b"/>
          <a:lstStyle>
            <a:lvl1pPr>
              <a:defRPr sz="4181"/>
            </a:lvl1pPr>
          </a:lstStyle>
          <a:p>
            <a:r>
              <a:t>Texto del título</a:t>
            </a:r>
          </a:p>
        </p:txBody>
      </p:sp>
      <p:sp>
        <p:nvSpPr>
          <p:cNvPr id="4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2193727" y="3335670"/>
            <a:ext cx="3750469" cy="2519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526"/>
            </a:lvl1pPr>
            <a:lvl2pPr marL="0" indent="0" algn="ctr">
              <a:spcBef>
                <a:spcPts val="0"/>
              </a:spcBef>
              <a:buSzTx/>
              <a:buNone/>
              <a:defRPr sz="2526"/>
            </a:lvl2pPr>
            <a:lvl3pPr marL="0" indent="0" algn="ctr">
              <a:spcBef>
                <a:spcPts val="0"/>
              </a:spcBef>
              <a:buSzTx/>
              <a:buNone/>
              <a:defRPr sz="2526"/>
            </a:lvl3pPr>
            <a:lvl4pPr marL="0" indent="0" algn="ctr">
              <a:spcBef>
                <a:spcPts val="0"/>
              </a:spcBef>
              <a:buSzTx/>
              <a:buNone/>
              <a:defRPr sz="2526"/>
            </a:lvl4pPr>
            <a:lvl5pPr marL="0" indent="0" algn="ctr">
              <a:spcBef>
                <a:spcPts val="0"/>
              </a:spcBef>
              <a:buSzTx/>
              <a:buNone/>
              <a:defRPr sz="2526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7028672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9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79915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7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2193727" y="2029055"/>
            <a:ext cx="7804547" cy="3849848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0599618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n"/>
          <p:cNvSpPr>
            <a:spLocks noGrp="1"/>
          </p:cNvSpPr>
          <p:nvPr>
            <p:ph type="pic" sz="quarter" idx="13"/>
          </p:nvPr>
        </p:nvSpPr>
        <p:spPr>
          <a:xfrm>
            <a:off x="6247804" y="2029055"/>
            <a:ext cx="3750469" cy="38498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6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67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2193727" y="2029055"/>
            <a:ext cx="3750469" cy="3849848"/>
          </a:xfrm>
          <a:prstGeom prst="rect">
            <a:avLst/>
          </a:prstGeom>
        </p:spPr>
        <p:txBody>
          <a:bodyPr/>
          <a:lstStyle>
            <a:lvl1pPr marL="223999" indent="-223999">
              <a:spcBef>
                <a:spcPts val="2221"/>
              </a:spcBef>
              <a:defRPr sz="1829"/>
            </a:lvl1pPr>
            <a:lvl2pPr marL="373332" indent="-223999">
              <a:spcBef>
                <a:spcPts val="2221"/>
              </a:spcBef>
              <a:defRPr sz="1829"/>
            </a:lvl2pPr>
            <a:lvl3pPr marL="522665" indent="-223999">
              <a:spcBef>
                <a:spcPts val="2221"/>
              </a:spcBef>
              <a:defRPr sz="1829"/>
            </a:lvl3pPr>
            <a:lvl4pPr marL="671998" indent="-223999">
              <a:spcBef>
                <a:spcPts val="2221"/>
              </a:spcBef>
              <a:defRPr sz="1829"/>
            </a:lvl4pPr>
            <a:lvl5pPr marL="821331" indent="-223999">
              <a:spcBef>
                <a:spcPts val="2221"/>
              </a:spcBef>
              <a:defRPr sz="1829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7250269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9153860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n"/>
          <p:cNvSpPr>
            <a:spLocks noGrp="1"/>
          </p:cNvSpPr>
          <p:nvPr>
            <p:ph type="pic" sz="quarter" idx="13"/>
          </p:nvPr>
        </p:nvSpPr>
        <p:spPr>
          <a:xfrm>
            <a:off x="6256734" y="3483442"/>
            <a:ext cx="3750470" cy="23876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4" name="Imagen"/>
          <p:cNvSpPr>
            <a:spLocks noGrp="1"/>
          </p:cNvSpPr>
          <p:nvPr>
            <p:ph type="pic" sz="quarter" idx="14"/>
          </p:nvPr>
        </p:nvSpPr>
        <p:spPr>
          <a:xfrm>
            <a:off x="6256734" y="831325"/>
            <a:ext cx="3750470" cy="23876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5" name="Imagen"/>
          <p:cNvSpPr>
            <a:spLocks noGrp="1"/>
          </p:cNvSpPr>
          <p:nvPr>
            <p:ph type="pic" sz="half" idx="15"/>
          </p:nvPr>
        </p:nvSpPr>
        <p:spPr>
          <a:xfrm>
            <a:off x="2193727" y="831325"/>
            <a:ext cx="3750469" cy="50398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2528366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 Juan Pérez"/>
          <p:cNvSpPr txBox="1">
            <a:spLocks noGrp="1"/>
          </p:cNvSpPr>
          <p:nvPr>
            <p:ph type="body" sz="quarter" idx="13"/>
          </p:nvPr>
        </p:nvSpPr>
        <p:spPr>
          <a:xfrm>
            <a:off x="2416969" y="4338964"/>
            <a:ext cx="7358063" cy="385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568" i="1"/>
            </a:lvl1pPr>
          </a:lstStyle>
          <a:p>
            <a:r>
              <a:t>– Juan Pérez</a:t>
            </a:r>
          </a:p>
        </p:txBody>
      </p:sp>
      <p:sp>
        <p:nvSpPr>
          <p:cNvPr id="94" name="“Escribe una cita aquí”"/>
          <p:cNvSpPr txBox="1">
            <a:spLocks noGrp="1"/>
          </p:cNvSpPr>
          <p:nvPr>
            <p:ph type="body" sz="quarter" idx="14"/>
          </p:nvPr>
        </p:nvSpPr>
        <p:spPr>
          <a:xfrm>
            <a:off x="2416969" y="3021335"/>
            <a:ext cx="7358063" cy="49282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265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“Escribe una cita aquí” </a:t>
            </a:r>
          </a:p>
        </p:txBody>
      </p:sp>
      <p:sp>
        <p:nvSpPr>
          <p:cNvPr id="9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0467719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n"/>
          <p:cNvSpPr>
            <a:spLocks noGrp="1"/>
          </p:cNvSpPr>
          <p:nvPr>
            <p:ph type="pic" idx="13"/>
          </p:nvPr>
        </p:nvSpPr>
        <p:spPr>
          <a:xfrm>
            <a:off x="1524000" y="442452"/>
            <a:ext cx="9144000" cy="597309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9613555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877205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lantilla presentaciones_naranja_Mesa de trabajo 1 copia 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686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lantilla presentaciones_naranja_Mesa de trabajo 1 copi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2285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CIÓ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Sin título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9738" y="0"/>
            <a:ext cx="12342337" cy="6858000"/>
          </a:xfrm>
          <a:prstGeom prst="rect">
            <a:avLst/>
          </a:prstGeom>
        </p:spPr>
      </p:pic>
      <p:sp>
        <p:nvSpPr>
          <p:cNvPr id="3" name="CuadroTexto 2"/>
          <p:cNvSpPr txBox="1"/>
          <p:nvPr userDrawn="1"/>
        </p:nvSpPr>
        <p:spPr>
          <a:xfrm>
            <a:off x="-4122444" y="-1248464"/>
            <a:ext cx="1219200" cy="1219200"/>
          </a:xfrm>
          <a:prstGeom prst="rect">
            <a:avLst/>
          </a:prstGeom>
        </p:spPr>
        <p:txBody>
          <a:bodyPr vert="horz" wrap="none" lIns="106188" tIns="53094" rIns="106188" bIns="53094" rtlCol="0" anchor="ctr">
            <a:noAutofit/>
          </a:bodyPr>
          <a:lstStyle/>
          <a:p>
            <a:pPr algn="l"/>
            <a:endParaRPr lang="es-ES" sz="929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7954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13/10/2023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75" r:id="rId13"/>
    <p:sldLayoutId id="214748367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ivel de texto 1…"/>
          <p:cNvSpPr txBox="1">
            <a:spLocks noGrp="1"/>
          </p:cNvSpPr>
          <p:nvPr>
            <p:ph type="body" idx="1"/>
          </p:nvPr>
        </p:nvSpPr>
        <p:spPr>
          <a:xfrm>
            <a:off x="2193727" y="1220199"/>
            <a:ext cx="7804547" cy="44176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" name="Texto del título"/>
          <p:cNvSpPr txBox="1">
            <a:spLocks noGrp="1"/>
          </p:cNvSpPr>
          <p:nvPr>
            <p:ph type="title"/>
          </p:nvPr>
        </p:nvSpPr>
        <p:spPr>
          <a:xfrm>
            <a:off x="2193727" y="598001"/>
            <a:ext cx="7804547" cy="13221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5969991" y="6135559"/>
            <a:ext cx="379911" cy="305083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1045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68612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transition spd="med"/>
  <p:txStyles>
    <p:titleStyle>
      <a:lvl1pPr marL="0" marR="0" indent="0" algn="ctr" defTabSz="410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74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410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74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410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74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410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74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410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74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410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74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410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74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410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74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410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574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302468" marR="0" indent="-302468" algn="l" defTabSz="410781" rtl="0" latinLnBrk="0">
        <a:lnSpc>
          <a:spcPct val="100000"/>
        </a:lnSpc>
        <a:spcBef>
          <a:spcPts val="2918"/>
        </a:spcBef>
        <a:spcAft>
          <a:spcPts val="0"/>
        </a:spcAft>
        <a:buClrTx/>
        <a:buSzPct val="145000"/>
        <a:buFontTx/>
        <a:buChar char="•"/>
        <a:tabLst/>
        <a:defRPr sz="2178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496048" marR="0" indent="-302468" algn="l" defTabSz="410781" rtl="0" latinLnBrk="0">
        <a:lnSpc>
          <a:spcPct val="100000"/>
        </a:lnSpc>
        <a:spcBef>
          <a:spcPts val="2918"/>
        </a:spcBef>
        <a:spcAft>
          <a:spcPts val="0"/>
        </a:spcAft>
        <a:buClrTx/>
        <a:buSzPct val="145000"/>
        <a:buFontTx/>
        <a:buChar char="•"/>
        <a:tabLst/>
        <a:defRPr sz="2178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689628" marR="0" indent="-302468" algn="l" defTabSz="410781" rtl="0" latinLnBrk="0">
        <a:lnSpc>
          <a:spcPct val="100000"/>
        </a:lnSpc>
        <a:spcBef>
          <a:spcPts val="2918"/>
        </a:spcBef>
        <a:spcAft>
          <a:spcPts val="0"/>
        </a:spcAft>
        <a:buClrTx/>
        <a:buSzPct val="145000"/>
        <a:buFontTx/>
        <a:buChar char="•"/>
        <a:tabLst/>
        <a:defRPr sz="2178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883208" marR="0" indent="-302468" algn="l" defTabSz="410781" rtl="0" latinLnBrk="0">
        <a:lnSpc>
          <a:spcPct val="100000"/>
        </a:lnSpc>
        <a:spcBef>
          <a:spcPts val="2918"/>
        </a:spcBef>
        <a:spcAft>
          <a:spcPts val="0"/>
        </a:spcAft>
        <a:buClrTx/>
        <a:buSzPct val="145000"/>
        <a:buFontTx/>
        <a:buChar char="•"/>
        <a:tabLst/>
        <a:defRPr sz="2178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1076787" marR="0" indent="-302468" algn="l" defTabSz="410781" rtl="0" latinLnBrk="0">
        <a:lnSpc>
          <a:spcPct val="100000"/>
        </a:lnSpc>
        <a:spcBef>
          <a:spcPts val="2918"/>
        </a:spcBef>
        <a:spcAft>
          <a:spcPts val="0"/>
        </a:spcAft>
        <a:buClrTx/>
        <a:buSzPct val="145000"/>
        <a:buFontTx/>
        <a:buChar char="•"/>
        <a:tabLst/>
        <a:defRPr sz="2178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1270367" marR="0" indent="-302468" algn="l" defTabSz="410781" rtl="0" latinLnBrk="0">
        <a:lnSpc>
          <a:spcPct val="100000"/>
        </a:lnSpc>
        <a:spcBef>
          <a:spcPts val="2918"/>
        </a:spcBef>
        <a:spcAft>
          <a:spcPts val="0"/>
        </a:spcAft>
        <a:buClrTx/>
        <a:buSzPct val="145000"/>
        <a:buFontTx/>
        <a:buChar char="•"/>
        <a:tabLst/>
        <a:defRPr sz="2178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1463947" marR="0" indent="-302468" algn="l" defTabSz="410781" rtl="0" latinLnBrk="0">
        <a:lnSpc>
          <a:spcPct val="100000"/>
        </a:lnSpc>
        <a:spcBef>
          <a:spcPts val="2918"/>
        </a:spcBef>
        <a:spcAft>
          <a:spcPts val="0"/>
        </a:spcAft>
        <a:buClrTx/>
        <a:buSzPct val="145000"/>
        <a:buFontTx/>
        <a:buChar char="•"/>
        <a:tabLst/>
        <a:defRPr sz="2178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1657527" marR="0" indent="-302468" algn="l" defTabSz="410781" rtl="0" latinLnBrk="0">
        <a:lnSpc>
          <a:spcPct val="100000"/>
        </a:lnSpc>
        <a:spcBef>
          <a:spcPts val="2918"/>
        </a:spcBef>
        <a:spcAft>
          <a:spcPts val="0"/>
        </a:spcAft>
        <a:buClrTx/>
        <a:buSzPct val="145000"/>
        <a:buFontTx/>
        <a:buChar char="•"/>
        <a:tabLst/>
        <a:defRPr sz="2178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1851106" marR="0" indent="-302468" algn="l" defTabSz="410781" rtl="0" latinLnBrk="0">
        <a:lnSpc>
          <a:spcPct val="100000"/>
        </a:lnSpc>
        <a:spcBef>
          <a:spcPts val="2918"/>
        </a:spcBef>
        <a:spcAft>
          <a:spcPts val="0"/>
        </a:spcAft>
        <a:buClrTx/>
        <a:buSzPct val="145000"/>
        <a:buFontTx/>
        <a:buChar char="•"/>
        <a:tabLst/>
        <a:defRPr sz="2178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41078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5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99555" algn="ctr" defTabSz="41078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5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199111" algn="ctr" defTabSz="41078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5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298666" algn="ctr" defTabSz="41078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5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398221" algn="ctr" defTabSz="41078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5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497777" algn="ctr" defTabSz="41078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5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597332" algn="ctr" defTabSz="41078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5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696887" algn="ctr" defTabSz="41078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5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796442" algn="ctr" defTabSz="41078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45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76656" y="502539"/>
            <a:ext cx="10314431" cy="5669935"/>
          </a:xfrm>
          <a:prstGeom prst="rect">
            <a:avLst/>
          </a:prstGeom>
        </p:spPr>
        <p:txBody>
          <a:bodyPr vert="horz" wrap="square" lIns="111848" tIns="55924" rIns="111848" bIns="55924" rtlCol="0" anchor="ctr">
            <a:noAutofit/>
          </a:bodyPr>
          <a:lstStyle/>
          <a:p>
            <a:pPr defTabSz="410781" hangingPunct="0">
              <a:lnSpc>
                <a:spcPct val="150000"/>
              </a:lnSpc>
            </a:pPr>
            <a:r>
              <a:rPr lang="es-ES" sz="1698" b="1" kern="0" dirty="0">
                <a:solidFill>
                  <a:srgbClr val="000000"/>
                </a:solidFill>
                <a:latin typeface="Arial"/>
                <a:cs typeface="Arial"/>
                <a:sym typeface="Helvetica Neue"/>
              </a:rPr>
              <a:t>IMPORTANTE:</a:t>
            </a:r>
          </a:p>
          <a:p>
            <a:pPr defTabSz="410781" hangingPunct="0">
              <a:lnSpc>
                <a:spcPct val="150000"/>
              </a:lnSpc>
            </a:pPr>
            <a:r>
              <a:rPr lang="es-ES" sz="1698" b="1" kern="0" dirty="0">
                <a:solidFill>
                  <a:srgbClr val="000000"/>
                </a:solidFill>
                <a:latin typeface="Arial"/>
                <a:cs typeface="Arial"/>
                <a:sym typeface="Helvetica Neue"/>
              </a:rPr>
              <a:t>Tenga presente los siguientes lineamientos al momento de desarrollar su presentación en esta plantilla:</a:t>
            </a:r>
          </a:p>
          <a:p>
            <a:pPr defTabSz="410781" hangingPunct="0">
              <a:lnSpc>
                <a:spcPct val="150000"/>
              </a:lnSpc>
            </a:pPr>
            <a:endParaRPr lang="es-ES" sz="1698" b="1" kern="0" dirty="0">
              <a:solidFill>
                <a:srgbClr val="000000"/>
              </a:solidFill>
              <a:latin typeface="Arial"/>
              <a:cs typeface="Arial"/>
              <a:sym typeface="Helvetica Neue"/>
            </a:endParaRPr>
          </a:p>
          <a:p>
            <a:pPr marL="349539" indent="-349539" defTabSz="410781" hangingPunct="0">
              <a:lnSpc>
                <a:spcPct val="150000"/>
              </a:lnSpc>
              <a:buFont typeface="Arial"/>
              <a:buChar char="•"/>
            </a:pPr>
            <a:r>
              <a:rPr lang="es-ES" sz="1698" b="1" kern="0" dirty="0">
                <a:solidFill>
                  <a:srgbClr val="000000"/>
                </a:solidFill>
                <a:latin typeface="Arial"/>
                <a:cs typeface="Arial"/>
                <a:sym typeface="Helvetica Neue"/>
              </a:rPr>
              <a:t>Para la presentación inicial debe ir en color negro como se visualiza y dejarlo tal cual como corresponde en la diapositiva </a:t>
            </a:r>
          </a:p>
          <a:p>
            <a:pPr marL="349539" indent="-349539" defTabSz="410781" hangingPunct="0">
              <a:lnSpc>
                <a:spcPct val="150000"/>
              </a:lnSpc>
              <a:buFont typeface="Arial"/>
              <a:buChar char="•"/>
            </a:pPr>
            <a:r>
              <a:rPr lang="es-ES" sz="1698" b="1" kern="0" dirty="0">
                <a:solidFill>
                  <a:srgbClr val="000000"/>
                </a:solidFill>
                <a:latin typeface="Arial"/>
                <a:cs typeface="Arial"/>
                <a:sym typeface="Helvetica Neue"/>
              </a:rPr>
              <a:t>Los textos deben ir en negro en tipografía Arial y justificados.( el tamaño de la fuente va acorde al contenido de cada diapositiva. </a:t>
            </a:r>
          </a:p>
          <a:p>
            <a:pPr marL="349539" indent="-349539" defTabSz="410781" hangingPunct="0">
              <a:lnSpc>
                <a:spcPct val="150000"/>
              </a:lnSpc>
              <a:buFont typeface="Arial"/>
              <a:buChar char="•"/>
            </a:pPr>
            <a:r>
              <a:rPr lang="es-ES" sz="1698" b="1" kern="0" dirty="0">
                <a:solidFill>
                  <a:srgbClr val="000000"/>
                </a:solidFill>
                <a:latin typeface="Arial"/>
                <a:cs typeface="Arial"/>
                <a:sym typeface="Helvetica Neue"/>
              </a:rPr>
              <a:t>En color blanco y tipografía Arial para los títulos de las presentaciones. (A excepción del las plantillas blancas como lo es la presentación de tabla de contenido o descripción de la unidad o cargo)  Si necesita destacar algún texto use “negrilla” o alguno de los otros colores de la misma paleta.</a:t>
            </a:r>
          </a:p>
          <a:p>
            <a:pPr marL="349539" indent="-349539" defTabSz="410781" hangingPunct="0">
              <a:lnSpc>
                <a:spcPct val="150000"/>
              </a:lnSpc>
              <a:buFont typeface="Arial"/>
              <a:buChar char="•"/>
            </a:pPr>
            <a:r>
              <a:rPr lang="es-ES" sz="1698" b="1" kern="0" dirty="0">
                <a:solidFill>
                  <a:srgbClr val="000000"/>
                </a:solidFill>
                <a:latin typeface="Arial"/>
                <a:cs typeface="Arial"/>
                <a:sym typeface="Helvetica Neue"/>
              </a:rPr>
              <a:t>No incorpore otros estilos de plantillas.</a:t>
            </a:r>
          </a:p>
          <a:p>
            <a:pPr marL="349539" indent="-349539" defTabSz="410781" hangingPunct="0">
              <a:lnSpc>
                <a:spcPct val="150000"/>
              </a:lnSpc>
              <a:buFont typeface="Arial"/>
              <a:buChar char="•"/>
            </a:pPr>
            <a:r>
              <a:rPr lang="es-ES" sz="1698" b="1" kern="0" dirty="0">
                <a:solidFill>
                  <a:srgbClr val="000000"/>
                </a:solidFill>
                <a:latin typeface="Arial"/>
                <a:cs typeface="Arial"/>
                <a:sym typeface="Helvetica Neue"/>
              </a:rPr>
              <a:t>Mantenga los textos concisos y las presentaciones limpias, no las sobre cargue de elementos como imágenes, gráficos entre otros.( ELIMINAR LAS RECOMENDACIONES CUANDO SEAN LEÍDAS )</a:t>
            </a:r>
          </a:p>
        </p:txBody>
      </p:sp>
    </p:spTree>
    <p:extLst>
      <p:ext uri="{BB962C8B-B14F-4D97-AF65-F5344CB8AC3E}">
        <p14:creationId xmlns:p14="http://schemas.microsoft.com/office/powerpoint/2010/main" val="874044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0"/>
                <a:cs typeface="Arial" panose="020B0604020202020204" pitchFamily="34" charset="0"/>
              </a:rPr>
              <a:t>Logros</a:t>
            </a:r>
            <a:r>
              <a:rPr lang="es-CO" sz="4400" dirty="0">
                <a:solidFill>
                  <a:schemeClr val="bg1"/>
                </a:solidFill>
                <a:latin typeface="Work Sans Medium" pitchFamily="2" charset="0"/>
                <a:cs typeface="Arial" panose="020B0604020202020204" pitchFamily="34" charset="0"/>
              </a:rPr>
              <a:t> obtenidos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B807639-845E-4233-92CD-35A9CA822654}"/>
              </a:ext>
            </a:extLst>
          </p:cNvPr>
          <p:cNvSpPr txBox="1"/>
          <p:nvPr/>
        </p:nvSpPr>
        <p:spPr>
          <a:xfrm>
            <a:off x="456236" y="1845711"/>
            <a:ext cx="1051559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itchFamily="34" charset="0"/>
              <a:buChar char="•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Deben ser redactados según los objetivos. </a:t>
            </a:r>
          </a:p>
          <a:p>
            <a:pPr algn="l"/>
            <a:endParaRPr lang="es-CO" sz="1800" b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285750" indent="-285750" algn="l">
              <a:buFont typeface="Arial" pitchFamily="34" charset="0"/>
              <a:buChar char="•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Lo ideal es que sean medible. </a:t>
            </a:r>
          </a:p>
          <a:p>
            <a:pPr algn="l"/>
            <a:endParaRPr lang="es-CO" sz="1800" b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285750" indent="-285750" algn="l">
              <a:buFont typeface="Arial" pitchFamily="34" charset="0"/>
              <a:buChar char="•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Evita la secuencia de la expresión: se logró, al iniciar cada indicador.</a:t>
            </a:r>
          </a:p>
          <a:p>
            <a:pPr algn="l"/>
            <a:endParaRPr lang="es-CO" sz="1800" b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285750" indent="-285750" algn="l">
              <a:buFont typeface="Arial" pitchFamily="34" charset="0"/>
              <a:buChar char="•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Ser concreto, no inventar cifras, tampoco logros.</a:t>
            </a:r>
          </a:p>
        </p:txBody>
      </p:sp>
      <p:pic>
        <p:nvPicPr>
          <p:cNvPr id="6" name="Imagen 5" descr="Captura de pantalla 2020-02-11 a las 15.37.57.png">
            <a:extLst>
              <a:ext uri="{FF2B5EF4-FFF2-40B4-BE49-F238E27FC236}">
                <a16:creationId xmlns:a16="http://schemas.microsoft.com/office/drawing/2014/main" id="{5AB8AF14-698D-9C6D-9D58-BA0623BC3C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35" t="23669" r="12257" b="21065"/>
          <a:stretch/>
        </p:blipFill>
        <p:spPr>
          <a:xfrm>
            <a:off x="6061984" y="3732186"/>
            <a:ext cx="5673780" cy="282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pPr marL="0" marR="0" indent="0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Evidencias</a:t>
            </a:r>
            <a:endParaRPr kumimoji="0" lang="en-US" sz="440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Work Sans Medium" pitchFamily="2" charset="0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11F8944-4AA3-9BD3-F55F-2CAA63095694}"/>
              </a:ext>
            </a:extLst>
          </p:cNvPr>
          <p:cNvSpPr txBox="1"/>
          <p:nvPr/>
        </p:nvSpPr>
        <p:spPr>
          <a:xfrm>
            <a:off x="456235" y="1863350"/>
            <a:ext cx="1051559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Puede ser:</a:t>
            </a:r>
          </a:p>
          <a:p>
            <a:pPr algn="just"/>
            <a:endParaRPr lang="es-CO" sz="1800" b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171450" indent="-171450" algn="just">
              <a:buFont typeface="Arial" pitchFamily="34" charset="0"/>
              <a:buChar char="•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Fotografías  (</a:t>
            </a:r>
            <a:r>
              <a:rPr lang="es-CO" sz="1800" b="0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cs typeface="Arial"/>
              </a:rPr>
              <a:t>4 registros F. por diapositiva máximo)</a:t>
            </a:r>
          </a:p>
          <a:p>
            <a:pPr marL="171450" indent="-171450" algn="just">
              <a:buFont typeface="Arial" pitchFamily="34" charset="0"/>
              <a:buChar char="•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Formatos    (editarlos, como se aprecia en los ejemplos ) </a:t>
            </a:r>
          </a:p>
          <a:p>
            <a:pPr marL="171450" indent="-171450" algn="just">
              <a:buFont typeface="Arial" pitchFamily="34" charset="0"/>
              <a:buChar char="•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Registros</a:t>
            </a:r>
          </a:p>
          <a:p>
            <a:pPr marL="171450" indent="-171450" algn="just">
              <a:buFont typeface="Arial" pitchFamily="34" charset="0"/>
              <a:buChar char="•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Entre otros</a:t>
            </a:r>
          </a:p>
          <a:p>
            <a:pPr algn="just"/>
            <a:endParaRPr lang="es-CO" sz="1800" b="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just"/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Es  primordial, ubicar un pie de foto en las imágenes, que  permita ubicar al público.</a:t>
            </a:r>
          </a:p>
          <a:p>
            <a:pPr algn="just"/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A continuación se adjuntan los ejemplos.</a:t>
            </a:r>
            <a:endParaRPr lang="es-ES" sz="18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173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Evidencias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A06FF40-1EDF-CCA4-37C2-1694923606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56" t="9861" r="17203" b="10972"/>
          <a:stretch/>
        </p:blipFill>
        <p:spPr>
          <a:xfrm>
            <a:off x="3475193" y="1604210"/>
            <a:ext cx="4477686" cy="409464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F916BDC-DBC5-43A8-F25E-15FE856269C7}"/>
              </a:ext>
            </a:extLst>
          </p:cNvPr>
          <p:cNvSpPr txBox="1"/>
          <p:nvPr/>
        </p:nvSpPr>
        <p:spPr>
          <a:xfrm>
            <a:off x="1588168" y="5867016"/>
            <a:ext cx="855044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highlight>
                  <a:srgbClr val="FFF5EA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(Formato N.1 Encuesta de necesidades.)</a:t>
            </a:r>
          </a:p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Se utilizaron las encuestas como herramientas de recolección de la información necesaria para identificar necesidades y expectativas de las parte interesadas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875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Evidencias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5C21BEE-B52A-2064-3D08-8E60BE86B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674" y="1596130"/>
            <a:ext cx="7868652" cy="4322929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1EDAD408-DC6A-30DC-43F2-0AE3A3CD212D}"/>
              </a:ext>
            </a:extLst>
          </p:cNvPr>
          <p:cNvSpPr/>
          <p:nvPr/>
        </p:nvSpPr>
        <p:spPr>
          <a:xfrm>
            <a:off x="4464784" y="6207482"/>
            <a:ext cx="32624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highlight>
                  <a:srgbClr val="FFF5EA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Formato N.2 Matriz de xxxxx.</a:t>
            </a:r>
          </a:p>
        </p:txBody>
      </p:sp>
    </p:spTree>
    <p:extLst>
      <p:ext uri="{BB962C8B-B14F-4D97-AF65-F5344CB8AC3E}">
        <p14:creationId xmlns:p14="http://schemas.microsoft.com/office/powerpoint/2010/main" val="3340577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Evidencias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B2E28F0-217B-6160-69C3-66EED9A43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487" y="1727196"/>
            <a:ext cx="5137544" cy="367899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593D43A-22FF-132F-A4D5-911319894D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5" t="31944" r="57732" b="5555"/>
          <a:stretch/>
        </p:blipFill>
        <p:spPr>
          <a:xfrm>
            <a:off x="6464970" y="1727196"/>
            <a:ext cx="5137544" cy="367899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342634D-2AEB-63EA-62ED-D11600294F0A}"/>
              </a:ext>
            </a:extLst>
          </p:cNvPr>
          <p:cNvSpPr txBox="1"/>
          <p:nvPr/>
        </p:nvSpPr>
        <p:spPr>
          <a:xfrm>
            <a:off x="456236" y="5697339"/>
            <a:ext cx="3175609" cy="4212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lvl="0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Formato  N°3. Plan de acción</a:t>
            </a:r>
            <a:endParaRPr kumimoji="0" lang="es-CO" sz="3600" b="1" i="0" u="none" strike="noStrike" cap="none" spc="0" normalizeH="0" baseline="0" dirty="0">
              <a:ln>
                <a:noFill/>
              </a:ln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05F9D11-EA20-872F-1E8E-AA1AD473BA2E}"/>
              </a:ext>
            </a:extLst>
          </p:cNvPr>
          <p:cNvSpPr txBox="1"/>
          <p:nvPr/>
        </p:nvSpPr>
        <p:spPr>
          <a:xfrm>
            <a:off x="6272462" y="5697339"/>
            <a:ext cx="5137544" cy="4212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Imagen N°1. Lista de chequeo de la auditoria</a:t>
            </a:r>
          </a:p>
        </p:txBody>
      </p:sp>
    </p:spTree>
    <p:extLst>
      <p:ext uri="{BB962C8B-B14F-4D97-AF65-F5344CB8AC3E}">
        <p14:creationId xmlns:p14="http://schemas.microsoft.com/office/powerpoint/2010/main" val="2973296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Evidencias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0957A6B-E526-7F20-F653-C331AF101E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42" t="22778" r="27042" b="10139"/>
          <a:stretch/>
        </p:blipFill>
        <p:spPr>
          <a:xfrm>
            <a:off x="4056404" y="1702197"/>
            <a:ext cx="4079192" cy="416898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F151368-1A74-63E7-627E-E6972143992D}"/>
              </a:ext>
            </a:extLst>
          </p:cNvPr>
          <p:cNvSpPr txBox="1"/>
          <p:nvPr/>
        </p:nvSpPr>
        <p:spPr>
          <a:xfrm>
            <a:off x="3048000" y="616800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kumimoji="0" lang="es-CO" sz="180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Imagen N°3. Informes de gestión</a:t>
            </a:r>
            <a:r>
              <a:rPr kumimoji="0" lang="es-CO" sz="1800" i="0" u="none" strike="noStrike" cap="none" spc="0" normalizeH="0" dirty="0">
                <a:ln>
                  <a:noFill/>
                </a:ln>
                <a:effectLst/>
                <a:uFillTx/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de los Subsistemas</a:t>
            </a:r>
            <a:endParaRPr kumimoji="0" lang="es-CO" sz="1800" i="0" u="none" strike="noStrike" cap="none" spc="0" normalizeH="0" baseline="0" dirty="0">
              <a:ln>
                <a:noFill/>
              </a:ln>
              <a:effectLst/>
              <a:uFillTx/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288579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Evidencias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882E127-665A-8338-269C-09CD063415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053022" y="2097752"/>
            <a:ext cx="4085956" cy="318710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5E7B5F6-B110-E5C7-3D68-D194C6DFED8E}"/>
              </a:ext>
            </a:extLst>
          </p:cNvPr>
          <p:cNvSpPr txBox="1"/>
          <p:nvPr/>
        </p:nvSpPr>
        <p:spPr>
          <a:xfrm>
            <a:off x="2313200" y="5944289"/>
            <a:ext cx="7565600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algn="ctr"/>
            <a:r>
              <a:rPr lang="es-ES" b="0" dirty="0">
                <a:latin typeface="Arial" panose="020B0604020202020204" pitchFamily="34" charset="0"/>
                <a:cs typeface="Arial" panose="020B0604020202020204" pitchFamily="34" charset="0"/>
              </a:rPr>
              <a:t>Foto 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N°</a:t>
            </a:r>
            <a:r>
              <a:rPr lang="es-ES" b="0" dirty="0">
                <a:latin typeface="Arial" panose="020B0604020202020204" pitchFamily="34" charset="0"/>
                <a:cs typeface="Arial" panose="020B0604020202020204" pitchFamily="34" charset="0"/>
              </a:rPr>
              <a:t>6. </a:t>
            </a:r>
            <a:r>
              <a:rPr lang="es-CO" b="0" dirty="0">
                <a:latin typeface="Arial" panose="020B0604020202020204" pitchFamily="34" charset="0"/>
                <a:cs typeface="Arial" panose="020B0604020202020204" pitchFamily="34" charset="0"/>
              </a:rPr>
              <a:t>Inspección a cada punto ecológico del Centro de Formación</a:t>
            </a:r>
            <a:r>
              <a:rPr lang="es-CO" sz="1400" b="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CO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s-ES" sz="1400" b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CO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202851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Evidencias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Google Shape;183;g75a97ecbdb_0_12">
            <a:extLst>
              <a:ext uri="{FF2B5EF4-FFF2-40B4-BE49-F238E27FC236}">
                <a16:creationId xmlns:a16="http://schemas.microsoft.com/office/drawing/2014/main" id="{AA168487-37D8-4149-6FF7-225FE6F0633E}"/>
              </a:ext>
            </a:extLst>
          </p:cNvPr>
          <p:cNvSpPr txBox="1"/>
          <p:nvPr/>
        </p:nvSpPr>
        <p:spPr>
          <a:xfrm>
            <a:off x="2678610" y="7925624"/>
            <a:ext cx="6554209" cy="12522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5F5F5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s-CO" sz="1400" b="1" i="0" u="none" strike="noStrike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Procedimiento de gestión del cambio</a:t>
            </a:r>
            <a:endParaRPr sz="1400" b="1" i="0" u="none" strike="noStrike" cap="none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5" name="Google Shape;184;g75a97ecbdb_0_12">
            <a:extLst>
              <a:ext uri="{FF2B5EF4-FFF2-40B4-BE49-F238E27FC236}">
                <a16:creationId xmlns:a16="http://schemas.microsoft.com/office/drawing/2014/main" id="{2E23671B-E147-0394-FEC9-1FD4B763CFA0}"/>
              </a:ext>
            </a:extLst>
          </p:cNvPr>
          <p:cNvSpPr txBox="1"/>
          <p:nvPr/>
        </p:nvSpPr>
        <p:spPr>
          <a:xfrm>
            <a:off x="14362305" y="7677470"/>
            <a:ext cx="7543800" cy="6984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5F5F5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s-CO" sz="1400" b="1" i="0" u="none" strike="noStrike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Procedimiento de comunicación</a:t>
            </a:r>
            <a:endParaRPr sz="1400" b="1" i="0" u="none" strike="noStrike" cap="none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6" name="Google Shape;185;g75a97ecbdb_0_12">
            <a:extLst>
              <a:ext uri="{FF2B5EF4-FFF2-40B4-BE49-F238E27FC236}">
                <a16:creationId xmlns:a16="http://schemas.microsoft.com/office/drawing/2014/main" id="{36B3273A-E611-20A4-3713-4405B904E8F3}"/>
              </a:ext>
            </a:extLst>
          </p:cNvPr>
          <p:cNvSpPr txBox="1"/>
          <p:nvPr/>
        </p:nvSpPr>
        <p:spPr>
          <a:xfrm>
            <a:off x="14406691" y="12023068"/>
            <a:ext cx="7499414" cy="12522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5F5F5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</a:pPr>
            <a:r>
              <a:rPr lang="es-CO" sz="1400" b="1" i="0" u="none" strike="noStrike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Matriz de necesidades y expectativas</a:t>
            </a:r>
            <a:endParaRPr sz="1400" b="1" i="0" u="none" strike="noStrike" cap="none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7" name="Google Shape;186;g75a97ecbdb_0_12">
            <a:extLst>
              <a:ext uri="{FF2B5EF4-FFF2-40B4-BE49-F238E27FC236}">
                <a16:creationId xmlns:a16="http://schemas.microsoft.com/office/drawing/2014/main" id="{8E0BFDFB-C635-3005-F293-1AD4D8175C64}"/>
              </a:ext>
            </a:extLst>
          </p:cNvPr>
          <p:cNvSpPr txBox="1"/>
          <p:nvPr/>
        </p:nvSpPr>
        <p:spPr>
          <a:xfrm>
            <a:off x="14406691" y="9457031"/>
            <a:ext cx="7499414" cy="611879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5F5F5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s-CO" sz="1400" b="1" i="0" u="none" strike="noStrike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Matriz de comunicación</a:t>
            </a:r>
            <a:endParaRPr sz="1400" b="1" i="0" u="none" strike="noStrike" cap="none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8" name="Google Shape;187;g75a97ecbdb_0_12">
            <a:extLst>
              <a:ext uri="{FF2B5EF4-FFF2-40B4-BE49-F238E27FC236}">
                <a16:creationId xmlns:a16="http://schemas.microsoft.com/office/drawing/2014/main" id="{4C659E60-6471-70DA-5563-0DBE9B3D94E3}"/>
              </a:ext>
            </a:extLst>
          </p:cNvPr>
          <p:cNvSpPr txBox="1"/>
          <p:nvPr/>
        </p:nvSpPr>
        <p:spPr>
          <a:xfrm>
            <a:off x="14362305" y="10696789"/>
            <a:ext cx="7543800" cy="6984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5F5F5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s-CO" sz="1400" b="1" i="0" u="none" strike="noStrike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Matriz de objetivos y metas  </a:t>
            </a:r>
            <a:endParaRPr sz="1400" b="1" i="0" u="none" strike="noStrike" cap="none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9" name="Google Shape;188;g75a97ecbdb_0_12">
            <a:extLst>
              <a:ext uri="{FF2B5EF4-FFF2-40B4-BE49-F238E27FC236}">
                <a16:creationId xmlns:a16="http://schemas.microsoft.com/office/drawing/2014/main" id="{F19B224C-26C8-B67F-B178-EA0D32C37C4D}"/>
              </a:ext>
            </a:extLst>
          </p:cNvPr>
          <p:cNvSpPr txBox="1"/>
          <p:nvPr/>
        </p:nvSpPr>
        <p:spPr>
          <a:xfrm>
            <a:off x="2580620" y="10304921"/>
            <a:ext cx="6652200" cy="12522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5F5F5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s-CO" sz="1400" b="1" i="0" u="none" strike="noStrike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Formato planificación  </a:t>
            </a:r>
            <a:r>
              <a:rPr lang="es-CO" sz="1400" b="1" dirty="0">
                <a:latin typeface="Arial" panose="020B0604020202020204" pitchFamily="34" charset="0"/>
                <a:cs typeface="Arial" panose="020B0604020202020204" pitchFamily="34" charset="0"/>
              </a:rPr>
              <a:t>y control </a:t>
            </a:r>
            <a:r>
              <a:rPr lang="es-CO" sz="1400" b="1" i="0" u="none" strike="noStrike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del cambio</a:t>
            </a:r>
            <a:r>
              <a:rPr lang="es-CO" sz="1400" b="1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endParaRPr sz="1400" b="1" i="0" u="none" strike="noStrike" cap="none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0" name="Google Shape;189;g75a97ecbdb_0_12">
            <a:extLst>
              <a:ext uri="{FF2B5EF4-FFF2-40B4-BE49-F238E27FC236}">
                <a16:creationId xmlns:a16="http://schemas.microsoft.com/office/drawing/2014/main" id="{1DA353E5-030B-1F16-946D-5B67876ED5B3}"/>
              </a:ext>
            </a:extLst>
          </p:cNvPr>
          <p:cNvSpPr txBox="1"/>
          <p:nvPr/>
        </p:nvSpPr>
        <p:spPr>
          <a:xfrm>
            <a:off x="2553961" y="12605394"/>
            <a:ext cx="6678858" cy="12522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5F5F5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s-CO" sz="1400" b="1" i="0" u="none" strike="noStrike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Gestión de un programa de </a:t>
            </a:r>
            <a:r>
              <a:rPr lang="es-CO" sz="1400" b="1" dirty="0">
                <a:latin typeface="Arial" panose="020B0604020202020204" pitchFamily="34" charset="0"/>
                <a:cs typeface="Arial" panose="020B0604020202020204" pitchFamily="34" charset="0"/>
              </a:rPr>
              <a:t>auditoría</a:t>
            </a:r>
            <a:endParaRPr sz="1400" b="1" i="0" u="none" strike="noStrike" cap="none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2" name="Google Shape;191;g75a97ecbdb_0_12">
            <a:extLst>
              <a:ext uri="{FF2B5EF4-FFF2-40B4-BE49-F238E27FC236}">
                <a16:creationId xmlns:a16="http://schemas.microsoft.com/office/drawing/2014/main" id="{333F962A-B004-53AA-6DB1-29371DCD71F2}"/>
              </a:ext>
            </a:extLst>
          </p:cNvPr>
          <p:cNvSpPr/>
          <p:nvPr/>
        </p:nvSpPr>
        <p:spPr>
          <a:xfrm>
            <a:off x="17631286" y="5865330"/>
            <a:ext cx="1005900" cy="1415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>
              <a:lumMod val="85000"/>
            </a:schemeClr>
          </a:solidFill>
          <a:ln w="762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>
              <a:buClr>
                <a:srgbClr val="FFFFFF"/>
              </a:buClr>
              <a:buSzPts val="3400"/>
              <a:buFont typeface="Helvetica Neue"/>
            </a:pPr>
            <a:endParaRPr sz="14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Google Shape;193;g75a97ecbdb_0_12">
            <a:extLst>
              <a:ext uri="{FF2B5EF4-FFF2-40B4-BE49-F238E27FC236}">
                <a16:creationId xmlns:a16="http://schemas.microsoft.com/office/drawing/2014/main" id="{9B5003F5-6428-28E2-922B-6DCBFE39E68C}"/>
              </a:ext>
            </a:extLst>
          </p:cNvPr>
          <p:cNvSpPr txBox="1"/>
          <p:nvPr/>
        </p:nvSpPr>
        <p:spPr>
          <a:xfrm>
            <a:off x="14406691" y="13864492"/>
            <a:ext cx="7499414" cy="12522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5F5F5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</a:pPr>
            <a:r>
              <a:rPr lang="es-CO" sz="1400" b="1" dirty="0">
                <a:latin typeface="Arial" panose="020B0604020202020204" pitchFamily="34" charset="0"/>
                <a:cs typeface="Arial" panose="020B0604020202020204" pitchFamily="34" charset="0"/>
                <a:sym typeface="Helvetica Neue"/>
              </a:rPr>
              <a:t>Caracterización del Proceso ASIG.</a:t>
            </a:r>
            <a:endParaRPr sz="1400" b="1" i="0" u="none" strike="noStrike" cap="none" dirty="0"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EBB9CC8-3684-9166-D633-60856C527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887" y="1696953"/>
            <a:ext cx="8852660" cy="460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85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Estadísticas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1212241-3B59-B0B8-17D7-0188036333B8}"/>
              </a:ext>
            </a:extLst>
          </p:cNvPr>
          <p:cNvSpPr txBox="1"/>
          <p:nvPr/>
        </p:nvSpPr>
        <p:spPr>
          <a:xfrm>
            <a:off x="456236" y="1817911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l">
              <a:buAutoNum type="arabicPeriod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Definir sobre que se va hacer, las estadísticas que se van a demostrar a través de  datos. </a:t>
            </a:r>
          </a:p>
          <a:p>
            <a:pPr marL="228600" indent="-228600" algn="l">
              <a:buAutoNum type="arabicPeriod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Seleccionar la muestra. </a:t>
            </a:r>
          </a:p>
          <a:p>
            <a:pPr marL="228600" indent="-228600" algn="l">
              <a:buAutoNum type="arabicPeriod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Recoger los datos. </a:t>
            </a:r>
          </a:p>
          <a:p>
            <a:pPr marL="228600" indent="-228600" algn="l">
              <a:buAutoNum type="arabicPeriod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Procesar los datos obtenidos.</a:t>
            </a:r>
          </a:p>
          <a:p>
            <a:pPr marL="228600" indent="-228600" algn="l">
              <a:buAutoNum type="arabicPeriod"/>
            </a:pPr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Realizar un análisis de esos datos.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7A04A73-D9B0-44AB-4B0E-93A3DFAC190B}"/>
              </a:ext>
            </a:extLst>
          </p:cNvPr>
          <p:cNvSpPr txBox="1"/>
          <p:nvPr/>
        </p:nvSpPr>
        <p:spPr>
          <a:xfrm>
            <a:off x="456236" y="407237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CO" sz="1800" b="0" dirty="0">
                <a:solidFill>
                  <a:srgbClr val="000000"/>
                </a:solidFill>
                <a:latin typeface="Arial"/>
                <a:cs typeface="Arial"/>
              </a:rPr>
              <a:t>IMPORTANTE: Solicitar la asesoría del instructor de matemáticas. </a:t>
            </a:r>
          </a:p>
        </p:txBody>
      </p:sp>
    </p:spTree>
    <p:extLst>
      <p:ext uri="{BB962C8B-B14F-4D97-AF65-F5344CB8AC3E}">
        <p14:creationId xmlns:p14="http://schemas.microsoft.com/office/powerpoint/2010/main" val="655953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Estadísticas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444EA2B-042A-CAE1-0E71-C6B2C077A8DA}"/>
              </a:ext>
            </a:extLst>
          </p:cNvPr>
          <p:cNvSpPr txBox="1"/>
          <p:nvPr/>
        </p:nvSpPr>
        <p:spPr>
          <a:xfrm>
            <a:off x="1029741" y="1629343"/>
            <a:ext cx="9368589" cy="4212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CO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Plan</a:t>
            </a:r>
            <a:r>
              <a:rPr kumimoji="0" lang="es-CO" i="0" u="none" strike="noStrike" cap="none" spc="0" normalizeH="0" dirty="0">
                <a:ln>
                  <a:noFill/>
                </a:ln>
                <a:effectLst/>
                <a:uFillTx/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de acción del Proceso ASIG</a:t>
            </a:r>
            <a:endParaRPr kumimoji="0" lang="en-US" i="0" u="none" strike="noStrike" cap="none" spc="0" normalizeH="0" baseline="0" dirty="0">
              <a:ln>
                <a:noFill/>
              </a:ln>
              <a:effectLst/>
              <a:uFillTx/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graphicFrame>
        <p:nvGraphicFramePr>
          <p:cNvPr id="7" name="Gráfico 6">
            <a:extLst>
              <a:ext uri="{FF2B5EF4-FFF2-40B4-BE49-F238E27FC236}">
                <a16:creationId xmlns:a16="http://schemas.microsoft.com/office/drawing/2014/main" id="{E1054A7A-7C8F-7D89-8405-CBCE07949D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5879968"/>
              </p:ext>
            </p:extLst>
          </p:nvPr>
        </p:nvGraphicFramePr>
        <p:xfrm>
          <a:off x="456236" y="2454442"/>
          <a:ext cx="4584996" cy="31151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2C465728-37BC-0EA2-1028-BDB7094C2A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1499209"/>
              </p:ext>
            </p:extLst>
          </p:nvPr>
        </p:nvGraphicFramePr>
        <p:xfrm>
          <a:off x="5566611" y="2941661"/>
          <a:ext cx="6123063" cy="2512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Hoja de cálculo" r:id="rId3" imgW="3505010" imgH="1438092" progId="Excel.Sheet.12">
                  <p:embed/>
                </p:oleObj>
              </mc:Choice>
              <mc:Fallback>
                <p:oleObj name="Hoja de cálculo" r:id="rId3" imgW="3505010" imgH="1438092" progId="Excel.Sheet.12">
                  <p:embed/>
                  <p:pic>
                    <p:nvPicPr>
                      <p:cNvPr id="7" name="Objeto 6">
                        <a:extLst>
                          <a:ext uri="{FF2B5EF4-FFF2-40B4-BE49-F238E27FC236}">
                            <a16:creationId xmlns:a16="http://schemas.microsoft.com/office/drawing/2014/main" id="{72E088D3-6EF6-4464-877F-B927D26788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66611" y="2941661"/>
                        <a:ext cx="6123063" cy="2512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58274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77291" y="1035279"/>
            <a:ext cx="253043" cy="41806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1730333" y="639192"/>
            <a:ext cx="4481089" cy="449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10781" hangingPunct="0"/>
            <a:r>
              <a:rPr lang="es-ES" sz="2323" b="1" kern="0" dirty="0">
                <a:solidFill>
                  <a:srgbClr val="E8E6E8"/>
                </a:solidFill>
                <a:latin typeface="Calibri"/>
                <a:cs typeface="Calibri"/>
                <a:sym typeface="Helvetica Neue"/>
              </a:rPr>
              <a:t>CRONOGRAMA DE ENTREGA</a:t>
            </a:r>
          </a:p>
        </p:txBody>
      </p:sp>
      <p:graphicFrame>
        <p:nvGraphicFramePr>
          <p:cNvPr id="12" name="Tab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854657"/>
              </p:ext>
            </p:extLst>
          </p:nvPr>
        </p:nvGraphicFramePr>
        <p:xfrm>
          <a:off x="986958" y="1322118"/>
          <a:ext cx="10207916" cy="5397826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51039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039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8206">
                <a:tc>
                  <a:txBody>
                    <a:bodyPr/>
                    <a:lstStyle/>
                    <a:p>
                      <a:pPr algn="ctr"/>
                      <a:r>
                        <a:rPr lang="es-CO" sz="2100" noProof="0" dirty="0">
                          <a:solidFill>
                            <a:schemeClr val="bg1"/>
                          </a:solidFill>
                        </a:rPr>
                        <a:t>Actividad</a:t>
                      </a:r>
                      <a:r>
                        <a:rPr lang="es-CO" sz="2100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s-CO" sz="2100" dirty="0">
                        <a:solidFill>
                          <a:schemeClr val="bg1"/>
                        </a:solidFill>
                      </a:endParaRPr>
                    </a:p>
                  </a:txBody>
                  <a:tcPr marL="79641" marR="79641" marT="39821" marB="398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100" dirty="0">
                          <a:solidFill>
                            <a:schemeClr val="bg1"/>
                          </a:solidFill>
                        </a:rPr>
                        <a:t>Fecha </a:t>
                      </a:r>
                    </a:p>
                  </a:txBody>
                  <a:tcPr marL="79641" marR="79641" marT="39821" marB="3982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3543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100" b="0" dirty="0">
                          <a:solidFill>
                            <a:schemeClr val="bg1"/>
                          </a:solidFill>
                        </a:rPr>
                        <a:t>Revisión de </a:t>
                      </a:r>
                      <a:r>
                        <a:rPr lang="es-CO" sz="1600" b="0" kern="1200" dirty="0">
                          <a:solidFill>
                            <a:schemeClr val="bg1"/>
                          </a:solidFill>
                          <a:effectLst/>
                        </a:rPr>
                        <a:t>estructurar : </a:t>
                      </a:r>
                      <a:r>
                        <a:rPr lang="es-CO" sz="1600" b="1" kern="1200" dirty="0">
                          <a:solidFill>
                            <a:schemeClr val="bg1"/>
                          </a:solidFill>
                          <a:effectLst/>
                        </a:rPr>
                        <a:t>Presentación Unidad   -</a:t>
                      </a:r>
                    </a:p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CO" sz="1600" b="1" kern="12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600" b="1" kern="1200" dirty="0">
                          <a:solidFill>
                            <a:schemeClr val="bg1"/>
                          </a:solidFill>
                          <a:effectLst/>
                        </a:rPr>
                        <a:t>Objetivos</a:t>
                      </a:r>
                      <a:r>
                        <a:rPr lang="es-CO" sz="1600" b="1" kern="1200" baseline="0" dirty="0">
                          <a:solidFill>
                            <a:schemeClr val="bg1"/>
                          </a:solidFill>
                          <a:effectLst/>
                        </a:rPr>
                        <a:t> Generales  </a:t>
                      </a:r>
                    </a:p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600" b="1" kern="1200" baseline="0" dirty="0">
                          <a:solidFill>
                            <a:schemeClr val="bg1"/>
                          </a:solidFill>
                          <a:effectLst/>
                        </a:rPr>
                        <a:t>Objetivos Específicos</a:t>
                      </a:r>
                      <a:endParaRPr lang="es-ES_tradnl" sz="1600" b="1" kern="12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endParaRPr lang="es-CO" sz="2100" dirty="0">
                        <a:solidFill>
                          <a:schemeClr val="bg1"/>
                        </a:solidFill>
                      </a:endParaRPr>
                    </a:p>
                  </a:txBody>
                  <a:tcPr marL="79641" marR="79641" marT="39821" marB="39821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100" dirty="0">
                          <a:solidFill>
                            <a:schemeClr val="bg1"/>
                          </a:solidFill>
                        </a:rPr>
                        <a:t>XXXXX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CO" sz="210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100" dirty="0">
                          <a:solidFill>
                            <a:schemeClr val="bg1"/>
                          </a:solidFill>
                        </a:rPr>
                        <a:t>XXXXX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CO" sz="2100" dirty="0">
                        <a:solidFill>
                          <a:schemeClr val="bg1"/>
                        </a:solidFill>
                      </a:endParaRPr>
                    </a:p>
                  </a:txBody>
                  <a:tcPr marL="79641" marR="79641" marT="39821" marB="3982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5569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100" b="0" dirty="0">
                          <a:solidFill>
                            <a:schemeClr val="bg1"/>
                          </a:solidFill>
                        </a:rPr>
                        <a:t>Revisisón Inicio de </a:t>
                      </a:r>
                      <a:r>
                        <a:rPr lang="es-ES" sz="1600" b="0" kern="1200" dirty="0">
                          <a:solidFill>
                            <a:schemeClr val="bg1"/>
                          </a:solidFill>
                          <a:effectLst/>
                        </a:rPr>
                        <a:t>estructurar  </a:t>
                      </a:r>
                      <a:r>
                        <a:rPr lang="es-ES" sz="1600" b="1" kern="1200" dirty="0">
                          <a:solidFill>
                            <a:schemeClr val="bg1"/>
                          </a:solidFill>
                          <a:effectLst/>
                        </a:rPr>
                        <a:t>Idea de  innovación o de Mejora  </a:t>
                      </a:r>
                      <a:r>
                        <a:rPr lang="es-ES" sz="1600" b="0" kern="1200" dirty="0">
                          <a:solidFill>
                            <a:schemeClr val="bg1"/>
                          </a:solidFill>
                          <a:effectLst/>
                        </a:rPr>
                        <a:t>de la Unidad Productiva </a:t>
                      </a:r>
                      <a:endParaRPr lang="es-CO" sz="2100" b="0" dirty="0">
                        <a:solidFill>
                          <a:schemeClr val="bg1"/>
                        </a:solidFill>
                      </a:endParaRPr>
                    </a:p>
                    <a:p>
                      <a:endParaRPr lang="es-CO" sz="2100" dirty="0">
                        <a:solidFill>
                          <a:schemeClr val="bg1"/>
                        </a:solidFill>
                      </a:endParaRPr>
                    </a:p>
                  </a:txBody>
                  <a:tcPr marL="79641" marR="79641" marT="39821" marB="398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100" baseline="0" dirty="0">
                          <a:solidFill>
                            <a:schemeClr val="bg1"/>
                          </a:solidFill>
                        </a:rPr>
                        <a:t>XXXXX</a:t>
                      </a:r>
                      <a:endParaRPr lang="es-CO" sz="2100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79641" marR="79641" marT="39821" marB="3982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55695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100" b="0" dirty="0">
                          <a:solidFill>
                            <a:schemeClr val="bg1"/>
                          </a:solidFill>
                        </a:rPr>
                        <a:t>R</a:t>
                      </a:r>
                      <a:r>
                        <a:rPr lang="es-CO" sz="2100" b="0" dirty="0">
                          <a:solidFill>
                            <a:schemeClr val="bg1"/>
                          </a:solidFill>
                        </a:rPr>
                        <a:t>edacción </a:t>
                      </a:r>
                      <a:r>
                        <a:rPr lang="es-CO" sz="1600" b="1" kern="1200" dirty="0">
                          <a:solidFill>
                            <a:schemeClr val="bg1"/>
                          </a:solidFill>
                          <a:effectLst/>
                        </a:rPr>
                        <a:t>Logros obtenidos </a:t>
                      </a:r>
                      <a:r>
                        <a:rPr lang="es-CO" sz="1600" b="0" kern="1200" dirty="0">
                          <a:solidFill>
                            <a:schemeClr val="bg1"/>
                          </a:solidFill>
                          <a:effectLst/>
                        </a:rPr>
                        <a:t>durante su paso por SENA Empresa </a:t>
                      </a:r>
                      <a:endParaRPr lang="es-ES_tradnl" sz="1600" b="0" kern="12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endParaRPr lang="es-CO" sz="2100" dirty="0">
                        <a:solidFill>
                          <a:schemeClr val="bg1"/>
                        </a:solidFill>
                      </a:endParaRPr>
                    </a:p>
                  </a:txBody>
                  <a:tcPr marL="79641" marR="79641" marT="39821" marB="398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100" baseline="0" dirty="0">
                          <a:solidFill>
                            <a:schemeClr val="bg1"/>
                          </a:solidFill>
                        </a:rPr>
                        <a:t>XXXXX</a:t>
                      </a:r>
                      <a:endParaRPr lang="es-CO" sz="2100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79641" marR="79641" marT="39821" marB="3982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7625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100" dirty="0">
                          <a:solidFill>
                            <a:schemeClr val="bg1"/>
                          </a:solidFill>
                        </a:rPr>
                        <a:t>R</a:t>
                      </a:r>
                      <a:r>
                        <a:rPr lang="es-CO" sz="2100" dirty="0">
                          <a:solidFill>
                            <a:schemeClr val="bg1"/>
                          </a:solidFill>
                        </a:rPr>
                        <a:t>evisión Presentación :</a:t>
                      </a:r>
                      <a:r>
                        <a:rPr lang="es-ES" sz="1600" b="1" kern="1200" dirty="0">
                          <a:solidFill>
                            <a:schemeClr val="bg1"/>
                          </a:solidFill>
                          <a:effectLst/>
                        </a:rPr>
                        <a:t>Evidencias en la estructuración </a:t>
                      </a:r>
                      <a:r>
                        <a:rPr lang="es-ES" sz="1600" b="1" kern="1200" dirty="0">
                          <a:solidFill>
                            <a:schemeClr val="bg1"/>
                          </a:solidFill>
                          <a:effectLst/>
                          <a:highlight>
                            <a:srgbClr val="FFF5EA"/>
                          </a:highlight>
                        </a:rPr>
                        <a:t>ESTADÍSTICAS </a:t>
                      </a:r>
                      <a:endParaRPr lang="es-CO" sz="2100" dirty="0">
                        <a:solidFill>
                          <a:schemeClr val="bg1"/>
                        </a:solidFill>
                        <a:highlight>
                          <a:srgbClr val="FFF5EA"/>
                        </a:highlight>
                      </a:endParaRPr>
                    </a:p>
                  </a:txBody>
                  <a:tcPr marL="79641" marR="79641" marT="39821" marB="398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100" baseline="0" dirty="0">
                          <a:solidFill>
                            <a:schemeClr val="bg1"/>
                          </a:solidFill>
                        </a:rPr>
                        <a:t>XXXXXX</a:t>
                      </a:r>
                      <a:endParaRPr lang="es-CO" sz="2100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79641" marR="79641" marT="39821" marB="3982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3713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b="0" kern="1200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r>
                        <a:rPr lang="es-CO" sz="1600" b="0" kern="1200" dirty="0">
                          <a:solidFill>
                            <a:schemeClr val="bg1"/>
                          </a:solidFill>
                          <a:effectLst/>
                        </a:rPr>
                        <a:t>edacción </a:t>
                      </a:r>
                      <a:r>
                        <a:rPr lang="es-CO" sz="1600" b="1" kern="1200" dirty="0">
                          <a:solidFill>
                            <a:schemeClr val="bg1"/>
                          </a:solidFill>
                          <a:effectLst/>
                        </a:rPr>
                        <a:t> Conclusión –</a:t>
                      </a:r>
                      <a:r>
                        <a:rPr lang="es-ES" sz="1600" b="1" kern="1200" dirty="0">
                          <a:solidFill>
                            <a:schemeClr val="bg1"/>
                          </a:solidFill>
                          <a:effectLst/>
                        </a:rPr>
                        <a:t>Recomendaciones </a:t>
                      </a:r>
                      <a:endParaRPr lang="es-ES_tradnl" sz="1600" kern="12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endParaRPr lang="es-CO" sz="2100" dirty="0">
                        <a:solidFill>
                          <a:schemeClr val="bg1"/>
                        </a:solidFill>
                      </a:endParaRPr>
                    </a:p>
                  </a:txBody>
                  <a:tcPr marL="79641" marR="79641" marT="39821" marB="398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100" baseline="0" dirty="0">
                          <a:solidFill>
                            <a:schemeClr val="bg1"/>
                          </a:solidFill>
                        </a:rPr>
                        <a:t>15/09/2023</a:t>
                      </a:r>
                      <a:endParaRPr lang="es-CO" sz="2100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79641" marR="79641" marT="39821" marB="3982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3027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Estadísticas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1628BB9-5DB2-31B8-C404-294707020437}"/>
              </a:ext>
            </a:extLst>
          </p:cNvPr>
          <p:cNvSpPr txBox="1">
            <a:spLocks/>
          </p:cNvSpPr>
          <p:nvPr/>
        </p:nvSpPr>
        <p:spPr>
          <a:xfrm>
            <a:off x="311217" y="1786912"/>
            <a:ext cx="5287478" cy="9074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s-ES" sz="24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S" sz="24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Capacitación sobre la comunicación asertiva y trabajo en equipo</a:t>
            </a:r>
            <a:br>
              <a:rPr lang="es-ES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s-E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486034AD-1F7C-139C-0D8A-DEA5151139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776729"/>
              </p:ext>
            </p:extLst>
          </p:nvPr>
        </p:nvGraphicFramePr>
        <p:xfrm>
          <a:off x="593558" y="2561924"/>
          <a:ext cx="4876800" cy="3838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DBC6590D-729C-B03D-6619-55FB89FBA6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2383075"/>
              </p:ext>
            </p:extLst>
          </p:nvPr>
        </p:nvGraphicFramePr>
        <p:xfrm>
          <a:off x="5903493" y="3047211"/>
          <a:ext cx="5903495" cy="2911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Hoja de cálculo" r:id="rId3" imgW="3257419" imgH="1438092" progId="Excel.Sheet.12">
                  <p:embed/>
                </p:oleObj>
              </mc:Choice>
              <mc:Fallback>
                <p:oleObj name="Hoja de cálculo" r:id="rId3" imgW="3257419" imgH="1438092" progId="Excel.Sheet.12">
                  <p:embed/>
                  <p:pic>
                    <p:nvPicPr>
                      <p:cNvPr id="7" name="Objeto 6">
                        <a:extLst>
                          <a:ext uri="{FF2B5EF4-FFF2-40B4-BE49-F238E27FC236}">
                            <a16:creationId xmlns:a16="http://schemas.microsoft.com/office/drawing/2014/main" id="{72E088D3-6EF6-4464-877F-B927D26788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03493" y="3047211"/>
                        <a:ext cx="5903495" cy="2911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66589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Estadísticas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CFFA1C6-EAB8-EE0F-ECB1-E784BD1FC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236" y="2669793"/>
            <a:ext cx="5424546" cy="2912859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64A2951-93B2-9791-404B-8F30B2479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306" y="2037750"/>
            <a:ext cx="5288248" cy="444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319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Estadísticas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282D4E9-BB97-AC5D-1262-704F510E8A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34" t="30694" r="16032" b="14722"/>
          <a:stretch/>
        </p:blipFill>
        <p:spPr>
          <a:xfrm>
            <a:off x="1602351" y="1793000"/>
            <a:ext cx="8987297" cy="467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902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kumimoji="0" lang="es-ES" sz="44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Work Sans Medium" pitchFamily="2" charset="0"/>
                <a:cs typeface="Arial" panose="020B0604020202020204" pitchFamily="34" charset="0"/>
                <a:sym typeface="Helvetica Neue"/>
              </a:rPr>
              <a:t>Estadísticas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5247513-B6F0-28BD-3676-4EE5405E76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71" t="31528" r="16032" b="16805"/>
          <a:stretch/>
        </p:blipFill>
        <p:spPr>
          <a:xfrm>
            <a:off x="1724524" y="1772651"/>
            <a:ext cx="8742951" cy="437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238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ES" dirty="0">
                <a:solidFill>
                  <a:srgbClr val="FFFFFF"/>
                </a:solidFill>
                <a:latin typeface="Work Sans Medium" pitchFamily="2" charset="0"/>
                <a:cs typeface="Arial" panose="020B0604020202020204" pitchFamily="34" charset="0"/>
                <a:sym typeface="Helvetica Neue"/>
              </a:rPr>
              <a:t>Conclusiones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4CD73C1-5E35-BA26-70F8-29083470A420}"/>
              </a:ext>
            </a:extLst>
          </p:cNvPr>
          <p:cNvSpPr txBox="1"/>
          <p:nvPr/>
        </p:nvSpPr>
        <p:spPr>
          <a:xfrm>
            <a:off x="311857" y="2875194"/>
            <a:ext cx="10837406" cy="33297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ES" b="0" dirty="0">
                <a:latin typeface="Arial" panose="020B0604020202020204" pitchFamily="34" charset="0"/>
                <a:cs typeface="Arial" panose="020B0604020202020204" pitchFamily="34" charset="0"/>
              </a:rPr>
              <a:t>Del trabajo realizado por el SIG, se puede mencionar que se logró implementar la mayoría de los documentos creados por las fichas de SIG anteriores, logrando así el mantenimiento, trazabilidad y la continuidad del desempeño del Sistema Integrado de Gestión de SENA Empresa.</a:t>
            </a: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O" b="0" dirty="0">
                <a:latin typeface="Arial" panose="020B0604020202020204" pitchFamily="34" charset="0"/>
                <a:cs typeface="Arial" panose="020B0604020202020204" pitchFamily="34" charset="0"/>
              </a:rPr>
              <a:t>En el diagnóstico realizado iniciando la fase,  se identificó que el porcentaje de cumplimiento  de los requisitos del Sistema Integrado de Gestión  de Calidad, Medio ambiente, Seguridad y Salud en el Trabajo fue del 58% y en la auditoria que se ejecutó se obtuvo un resultado del 72%.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kumimoji="0" lang="es-CO" b="0" i="0" u="none" strike="noStrike" cap="none" spc="0" normalizeH="0" baseline="0" dirty="0">
              <a:ln>
                <a:noFill/>
              </a:ln>
              <a:effectLst/>
              <a:uFillTx/>
              <a:sym typeface="Helvetica Neue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7D4DB8B-16D4-03A5-92B3-DB099E99A2C7}"/>
              </a:ext>
            </a:extLst>
          </p:cNvPr>
          <p:cNvSpPr/>
          <p:nvPr/>
        </p:nvSpPr>
        <p:spPr>
          <a:xfrm>
            <a:off x="5983705" y="1556083"/>
            <a:ext cx="575205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200" dirty="0">
                <a:solidFill>
                  <a:srgbClr val="000000"/>
                </a:solidFill>
                <a:latin typeface="Arial"/>
                <a:cs typeface="Arial"/>
              </a:rPr>
              <a:t>La conclusión no debe ser personal, debe referirse al trabajo,  objetivos formulados  o idea de mejora que usted realizó durante su paso por SENA Empresa</a:t>
            </a:r>
          </a:p>
          <a:p>
            <a:pPr algn="just"/>
            <a:endParaRPr lang="es-CO" sz="120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just"/>
            <a:r>
              <a:rPr lang="es-CO" sz="1200" dirty="0">
                <a:solidFill>
                  <a:srgbClr val="000000"/>
                </a:solidFill>
                <a:latin typeface="Arial"/>
                <a:cs typeface="Arial"/>
              </a:rPr>
              <a:t>EJEMPLO</a:t>
            </a:r>
            <a:endParaRPr lang="es-ES" sz="1200" dirty="0">
              <a:solidFill>
                <a:srgbClr val="000000"/>
              </a:solidFill>
            </a:endParaRPr>
          </a:p>
        </p:txBody>
      </p:sp>
      <p:sp>
        <p:nvSpPr>
          <p:cNvPr id="6" name="Flecha abajo 1">
            <a:extLst>
              <a:ext uri="{FF2B5EF4-FFF2-40B4-BE49-F238E27FC236}">
                <a16:creationId xmlns:a16="http://schemas.microsoft.com/office/drawing/2014/main" id="{1BEC99DC-1099-96F4-CBF5-D627A8A741F5}"/>
              </a:ext>
            </a:extLst>
          </p:cNvPr>
          <p:cNvSpPr/>
          <p:nvPr/>
        </p:nvSpPr>
        <p:spPr>
          <a:xfrm rot="10800000" flipH="1" flipV="1">
            <a:off x="6240377" y="2643658"/>
            <a:ext cx="320841" cy="188637"/>
          </a:xfrm>
          <a:prstGeom prst="downArrow">
            <a:avLst/>
          </a:prstGeom>
          <a:solidFill>
            <a:schemeClr val="accent1">
              <a:lumOff val="13529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171680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ES" dirty="0">
                <a:solidFill>
                  <a:srgbClr val="FFFFFF"/>
                </a:solidFill>
                <a:latin typeface="Work Sans Medium" pitchFamily="2" charset="0"/>
                <a:cs typeface="Arial" panose="020B0604020202020204" pitchFamily="34" charset="0"/>
                <a:sym typeface="Helvetica Neue"/>
              </a:rPr>
              <a:t>Recomendaciones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DF85DDE-878B-6C39-36F4-D9852FC3BA1B}"/>
              </a:ext>
            </a:extLst>
          </p:cNvPr>
          <p:cNvSpPr txBox="1"/>
          <p:nvPr/>
        </p:nvSpPr>
        <p:spPr>
          <a:xfrm>
            <a:off x="705853" y="3132474"/>
            <a:ext cx="10796336" cy="28834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lvl="0" algn="just"/>
            <a:endParaRPr lang="es-ES" sz="1400" dirty="0"/>
          </a:p>
          <a:p>
            <a:pPr marL="571500" lvl="0" indent="-571500" algn="just">
              <a:buFont typeface="Wingdings" panose="05000000000000000000" pitchFamily="2" charset="2"/>
              <a:buChar char="v"/>
            </a:pPr>
            <a:endParaRPr lang="es-E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lvl="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ES" b="0" dirty="0">
                <a:latin typeface="Arial" panose="020B0604020202020204" pitchFamily="34" charset="0"/>
                <a:cs typeface="Arial" panose="020B0604020202020204" pitchFamily="34" charset="0"/>
              </a:rPr>
              <a:t>En próximas auditorías internas que se realicen al proceso ASIG, ampliar el alcance de las mismas con el fin de verificar el desempeño y el estado actual de los procesos de SENA Empresa.</a:t>
            </a:r>
          </a:p>
          <a:p>
            <a:pPr marL="571500" lvl="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O" b="0" dirty="0">
                <a:latin typeface="Arial" panose="020B0604020202020204" pitchFamily="34" charset="0"/>
                <a:cs typeface="Arial" panose="020B0604020202020204" pitchFamily="34" charset="0"/>
              </a:rPr>
              <a:t>Revisar la documentación del sistema integrado de gestión cumpla con lo establecido en el procedimiento para la elaboración y control de documentos vigente.</a:t>
            </a:r>
            <a:endParaRPr lang="en-US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lvl="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algn="just" defTabSz="943239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s-CO" sz="1400" b="0" i="0" u="none" strike="noStrike" cap="none" spc="0" normalizeH="0" baseline="0" dirty="0">
              <a:ln>
                <a:noFill/>
              </a:ln>
              <a:effectLst/>
              <a:uFillTx/>
              <a:sym typeface="Helvetica Neue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B5D7C07-4C33-F121-E395-4005FB0554FD}"/>
              </a:ext>
            </a:extLst>
          </p:cNvPr>
          <p:cNvSpPr/>
          <p:nvPr/>
        </p:nvSpPr>
        <p:spPr>
          <a:xfrm rot="10800000" flipV="1">
            <a:off x="4800021" y="1822594"/>
            <a:ext cx="67021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dirty="0">
                <a:solidFill>
                  <a:srgbClr val="000000"/>
                </a:solidFill>
                <a:latin typeface="Arial"/>
                <a:cs typeface="Arial"/>
              </a:rPr>
              <a:t>La recomendación puede ser para SENA Empresa o para el Centro de Formación Agroindustrial «La Angostura» omitir se recomienda</a:t>
            </a:r>
            <a:r>
              <a:rPr lang="mr-IN" dirty="0">
                <a:solidFill>
                  <a:srgbClr val="000000"/>
                </a:solidFill>
                <a:latin typeface="Arial"/>
                <a:cs typeface="Arial"/>
              </a:rPr>
              <a:t>…</a:t>
            </a:r>
            <a:r>
              <a:rPr lang="es-CO" dirty="0">
                <a:solidFill>
                  <a:srgbClr val="000000"/>
                </a:solidFill>
                <a:latin typeface="Arial"/>
                <a:cs typeface="Arial"/>
              </a:rPr>
              <a:t> recuerden que son sugerencias </a:t>
            </a:r>
          </a:p>
        </p:txBody>
      </p:sp>
    </p:spTree>
    <p:extLst>
      <p:ext uri="{BB962C8B-B14F-4D97-AF65-F5344CB8AC3E}">
        <p14:creationId xmlns:p14="http://schemas.microsoft.com/office/powerpoint/2010/main" val="26701814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1957541" y="1204300"/>
            <a:ext cx="8276915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575" marR="36575" indent="12191" algn="ctr" defTabSz="905510">
              <a:lnSpc>
                <a:spcPct val="80000"/>
              </a:lnSpc>
              <a:defRPr sz="816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s-CO" sz="4400" dirty="0">
                <a:latin typeface="Arial"/>
                <a:cs typeface="Arial"/>
              </a:rPr>
              <a:t>LIDER XXX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AD4065F-2DA9-EB84-098D-574C9501A12D}"/>
              </a:ext>
            </a:extLst>
          </p:cNvPr>
          <p:cNvSpPr txBox="1"/>
          <p:nvPr/>
        </p:nvSpPr>
        <p:spPr>
          <a:xfrm>
            <a:off x="2177068" y="2142443"/>
            <a:ext cx="7837863" cy="3191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Juan  Vargas Cruz</a:t>
            </a:r>
          </a:p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CO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Neue"/>
              </a:rPr>
              <a:t>Luisa</a:t>
            </a:r>
            <a:r>
              <a:rPr kumimoji="0" lang="es-CO" i="0" u="none" strike="noStrike" cap="none" spc="0" normalizeH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Neue"/>
              </a:rPr>
              <a:t> Marín Arango</a:t>
            </a:r>
            <a:endParaRPr kumimoji="0" lang="es-CO" i="0" u="none" strike="noStrike" cap="none" spc="0" normalizeH="0" baseline="0" dirty="0">
              <a:ln>
                <a:noFill/>
              </a:ln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Neue"/>
            </a:endParaRPr>
          </a:p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s-CO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s-CO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CO" b="0" dirty="0">
                <a:latin typeface="Arial" panose="020B0604020202020204" pitchFamily="34" charset="0"/>
                <a:cs typeface="Arial" panose="020B0604020202020204" pitchFamily="34" charset="0"/>
              </a:rPr>
              <a:t>Gestión Integrada de la Calidad, Medio Ambiente, Seguridad y Salud Ocupacional.</a:t>
            </a:r>
          </a:p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CO" b="0" dirty="0">
                <a:latin typeface="Arial" panose="020B0604020202020204" pitchFamily="34" charset="0"/>
                <a:cs typeface="Arial" panose="020B0604020202020204" pitchFamily="34" charset="0"/>
              </a:rPr>
              <a:t>FICHA: </a:t>
            </a:r>
            <a:r>
              <a:rPr kumimoji="0" lang="es-CO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Neue"/>
              </a:rPr>
              <a:t>1697682</a:t>
            </a:r>
          </a:p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CO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CO" b="0" dirty="0">
                <a:latin typeface="Arial" panose="020B0604020202020204" pitchFamily="34" charset="0"/>
                <a:cs typeface="Arial" panose="020B0604020202020204" pitchFamily="34" charset="0"/>
              </a:rPr>
              <a:t>Centro de Formación Agroindustrial </a:t>
            </a:r>
            <a:endParaRPr kumimoji="0" lang="es-CO" b="0" i="0" u="none" strike="noStrike" cap="none" spc="0" normalizeH="0" dirty="0">
              <a:ln>
                <a:noFill/>
              </a:ln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Neue"/>
            </a:endParaRPr>
          </a:p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CO" b="0" baseline="0" dirty="0">
                <a:latin typeface="Arial" panose="020B0604020202020204" pitchFamily="34" charset="0"/>
                <a:cs typeface="Arial" panose="020B0604020202020204" pitchFamily="34" charset="0"/>
              </a:rPr>
              <a:t>Campoalegre</a:t>
            </a:r>
            <a:r>
              <a:rPr lang="es-CO" b="0" dirty="0">
                <a:latin typeface="Arial" panose="020B0604020202020204" pitchFamily="34" charset="0"/>
                <a:cs typeface="Arial" panose="020B0604020202020204" pitchFamily="34" charset="0"/>
              </a:rPr>
              <a:t> - Huila</a:t>
            </a:r>
          </a:p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CO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Neue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">
            <a:extLst>
              <a:ext uri="{FF2B5EF4-FFF2-40B4-BE49-F238E27FC236}">
                <a16:creationId xmlns:a16="http://schemas.microsoft.com/office/drawing/2014/main" id="{9C45F671-4BA9-8518-C4C0-4E18D1C54D97}"/>
              </a:ext>
            </a:extLst>
          </p:cNvPr>
          <p:cNvSpPr txBox="1"/>
          <p:nvPr/>
        </p:nvSpPr>
        <p:spPr>
          <a:xfrm>
            <a:off x="4112420" y="1058778"/>
            <a:ext cx="3967160" cy="878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92500"/>
          </a:bodyPr>
          <a:lstStyle>
            <a:lvl1pPr marL="28955" marR="28955" indent="9651" defTabSz="716862">
              <a:lnSpc>
                <a:spcPct val="80000"/>
              </a:lnSpc>
              <a:defRPr sz="16796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s-CO" sz="3600" dirty="0">
                <a:latin typeface="Arial" panose="020B0604020202020204" pitchFamily="34" charset="0"/>
                <a:cs typeface="Arial" panose="020B0604020202020204" pitchFamily="34" charset="0"/>
              </a:rPr>
              <a:t>Tabla de contenido</a:t>
            </a:r>
            <a:r>
              <a:rPr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5E02995-28B7-2843-DB52-7AA7A88F10DC}"/>
              </a:ext>
            </a:extLst>
          </p:cNvPr>
          <p:cNvSpPr txBox="1"/>
          <p:nvPr/>
        </p:nvSpPr>
        <p:spPr>
          <a:xfrm>
            <a:off x="2348564" y="1937141"/>
            <a:ext cx="6362299" cy="3714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O" sz="1600" b="0" dirty="0">
                <a:latin typeface="Arial" panose="020B0604020202020204" pitchFamily="34" charset="0"/>
                <a:cs typeface="Arial" panose="020B0604020202020204" pitchFamily="34" charset="0"/>
              </a:rPr>
              <a:t>Presentación del cargo</a:t>
            </a: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O" sz="1600" b="0" dirty="0">
                <a:latin typeface="Arial" panose="020B0604020202020204" pitchFamily="34" charset="0"/>
                <a:cs typeface="Arial" panose="020B0604020202020204" pitchFamily="34" charset="0"/>
              </a:rPr>
              <a:t>Objetivo General</a:t>
            </a: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O" sz="1600" b="0" dirty="0">
                <a:latin typeface="Arial" panose="020B0604020202020204" pitchFamily="34" charset="0"/>
                <a:cs typeface="Arial" panose="020B0604020202020204" pitchFamily="34" charset="0"/>
              </a:rPr>
              <a:t>Objetivos Específicos</a:t>
            </a: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O" sz="1600" b="0" dirty="0">
                <a:latin typeface="Arial" panose="020B0604020202020204" pitchFamily="34" charset="0"/>
                <a:cs typeface="Arial" panose="020B0604020202020204" pitchFamily="34" charset="0"/>
              </a:rPr>
              <a:t>Innovación o Idea de mejora</a:t>
            </a: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O" sz="1600" b="0" dirty="0">
                <a:latin typeface="Arial" panose="020B0604020202020204" pitchFamily="34" charset="0"/>
                <a:cs typeface="Arial" panose="020B0604020202020204" pitchFamily="34" charset="0"/>
              </a:rPr>
              <a:t>Logros Obtenidos</a:t>
            </a: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O" sz="1600" b="0" dirty="0">
                <a:latin typeface="Arial" panose="020B0604020202020204" pitchFamily="34" charset="0"/>
                <a:cs typeface="Arial" panose="020B0604020202020204" pitchFamily="34" charset="0"/>
              </a:rPr>
              <a:t>Evidencias</a:t>
            </a: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O" sz="1600" b="0" dirty="0">
                <a:latin typeface="Arial" panose="020B0604020202020204" pitchFamily="34" charset="0"/>
                <a:cs typeface="Arial" panose="020B0604020202020204" pitchFamily="34" charset="0"/>
              </a:rPr>
              <a:t>Estadísticas</a:t>
            </a: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O" sz="1600" b="0" dirty="0">
                <a:latin typeface="Arial" panose="020B0604020202020204" pitchFamily="34" charset="0"/>
                <a:cs typeface="Arial" panose="020B0604020202020204" pitchFamily="34" charset="0"/>
              </a:rPr>
              <a:t>Conclusión</a:t>
            </a: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O" sz="1600" b="0" dirty="0">
                <a:latin typeface="Arial" panose="020B0604020202020204" pitchFamily="34" charset="0"/>
                <a:cs typeface="Arial" panose="020B0604020202020204" pitchFamily="34" charset="0"/>
              </a:rPr>
              <a:t>Recomendaciones</a:t>
            </a:r>
            <a:endParaRPr lang="en-US"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just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spc="0" normalizeH="0" baseline="0" dirty="0">
              <a:ln>
                <a:noFill/>
              </a:ln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82681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077258" y="647979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16642" y="385891"/>
            <a:ext cx="3281038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solidFill>
                  <a:srgbClr val="38AA00"/>
                </a:solidFill>
                <a:latin typeface="Work Sans Light" pitchFamily="2" charset="77"/>
              </a:rPr>
              <a:t>C</a:t>
            </a:r>
            <a:r>
              <a:rPr lang="es-CO" dirty="0">
                <a:solidFill>
                  <a:srgbClr val="38AA00"/>
                </a:solidFill>
                <a:latin typeface="Work Sans Light" pitchFamily="2" charset="77"/>
              </a:rPr>
              <a:t>argo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620058" y="1257309"/>
            <a:ext cx="481821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Arial"/>
                <a:cs typeface="Arial"/>
              </a:rPr>
              <a:t>Describen lo propio del tema a exponer </a:t>
            </a:r>
          </a:p>
          <a:p>
            <a:r>
              <a:rPr lang="es-CO" sz="1600" dirty="0"/>
              <a:t>Realizar las siguientes preguntas antes de iniciar a escribir:</a:t>
            </a:r>
          </a:p>
          <a:p>
            <a:endParaRPr lang="es-CO" sz="1600" dirty="0"/>
          </a:p>
          <a:p>
            <a:pPr marL="342900" indent="-342900">
              <a:buAutoNum type="arabicPeriod"/>
            </a:pPr>
            <a:r>
              <a:rPr lang="es-CO" sz="1600" dirty="0"/>
              <a:t>Cuál es el nombre de la Unidad Productiva. </a:t>
            </a:r>
          </a:p>
          <a:p>
            <a:pPr marL="342900" indent="-342900">
              <a:buAutoNum type="arabicPeriod"/>
            </a:pPr>
            <a:r>
              <a:rPr lang="es-CO" sz="1600" dirty="0"/>
              <a:t>Cómo está conformado el rol</a:t>
            </a:r>
          </a:p>
          <a:p>
            <a:pPr marL="342900" indent="-342900">
              <a:buAutoNum type="arabicPeriod"/>
            </a:pPr>
            <a:r>
              <a:rPr lang="es-CO" sz="1600" dirty="0"/>
              <a:t>Qué trabajos se realizan allí. </a:t>
            </a:r>
          </a:p>
          <a:p>
            <a:pPr marL="342900" indent="-342900">
              <a:buFontTx/>
              <a:buAutoNum type="arabicPeriod"/>
            </a:pPr>
            <a:r>
              <a:rPr lang="es-CO" sz="1600" dirty="0"/>
              <a:t>Cuál es el estado actual del cargo</a:t>
            </a:r>
          </a:p>
          <a:p>
            <a:pPr marL="342900" indent="-342900">
              <a:buFontTx/>
              <a:buAutoNum type="arabicPeriod"/>
            </a:pPr>
            <a:r>
              <a:rPr lang="es-CO" sz="1600" dirty="0"/>
              <a:t>Características o particularidades del cargo . </a:t>
            </a:r>
          </a:p>
          <a:p>
            <a:endParaRPr lang="es-CO" sz="1600" dirty="0"/>
          </a:p>
          <a:p>
            <a:endParaRPr lang="es-CO" sz="1600" dirty="0"/>
          </a:p>
          <a:p>
            <a:r>
              <a:rPr lang="es-CO" sz="1600" dirty="0"/>
              <a:t>Después de contestar estas preguntas, puede redactar un párrafo  sobre la unidad productiva a cargo,  ubicando al publico sobre cuáles serán los temas  de su presentación.</a:t>
            </a:r>
          </a:p>
          <a:p>
            <a:endParaRPr lang="es-CO" sz="1600" dirty="0">
              <a:latin typeface="Work Sans Light" pitchFamily="2" charset="77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60C138FA-C8AD-CEED-5F56-59B6650AC503}"/>
              </a:ext>
            </a:extLst>
          </p:cNvPr>
          <p:cNvSpPr/>
          <p:nvPr/>
        </p:nvSpPr>
        <p:spPr>
          <a:xfrm>
            <a:off x="253881" y="5137325"/>
            <a:ext cx="555056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s-ES" dirty="0">
                <a:solidFill>
                  <a:schemeClr val="bg1"/>
                </a:solidFill>
                <a:highlight>
                  <a:srgbClr val="FFFF00"/>
                </a:highlight>
              </a:rPr>
              <a:t>En esta diapositiva puede colocar contenidos y acompañarlos con una fotografía (Cambiar el ejemplo).</a:t>
            </a:r>
          </a:p>
          <a:p>
            <a:pPr marL="171450" indent="-171450" algn="ctr">
              <a:buFontTx/>
              <a:buChar char="-"/>
            </a:pPr>
            <a:r>
              <a:rPr lang="es-ES" dirty="0">
                <a:solidFill>
                  <a:schemeClr val="bg1"/>
                </a:solidFill>
                <a:highlight>
                  <a:srgbClr val="FFFF00"/>
                </a:highlight>
              </a:rPr>
              <a:t>Los textos deben ir en NEGRO (utilice el NEGRO que aparece en la opciones de color de letra - -&gt; colores recientes) en tipografía Arial y justificados.</a:t>
            </a: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6D04A5A-19A9-0ACE-6D0F-5E02EDC9D1DE}"/>
              </a:ext>
            </a:extLst>
          </p:cNvPr>
          <p:cNvSpPr txBox="1"/>
          <p:nvPr/>
        </p:nvSpPr>
        <p:spPr>
          <a:xfrm>
            <a:off x="2764190" y="239449"/>
            <a:ext cx="66636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800" dirty="0">
                <a:latin typeface="Arial" panose="020B0604020202020204" pitchFamily="34" charset="0"/>
                <a:cs typeface="Arial" panose="020B0604020202020204" pitchFamily="34" charset="0"/>
              </a:rPr>
              <a:t>OBJETIVO GENERAL  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2E6F1CF-C64D-CB82-1478-686F9F9BAF5F}"/>
              </a:ext>
            </a:extLst>
          </p:cNvPr>
          <p:cNvCxnSpPr>
            <a:cxnSpLocks/>
          </p:cNvCxnSpPr>
          <p:nvPr/>
        </p:nvCxnSpPr>
        <p:spPr>
          <a:xfrm>
            <a:off x="5227898" y="1070446"/>
            <a:ext cx="1736203" cy="0"/>
          </a:xfrm>
          <a:prstGeom prst="line">
            <a:avLst/>
          </a:prstGeom>
          <a:ln>
            <a:solidFill>
              <a:srgbClr val="38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>
            <a:extLst>
              <a:ext uri="{FF2B5EF4-FFF2-40B4-BE49-F238E27FC236}">
                <a16:creationId xmlns:a16="http://schemas.microsoft.com/office/drawing/2014/main" id="{C977F503-F170-022E-361D-E382632C0D03}"/>
              </a:ext>
            </a:extLst>
          </p:cNvPr>
          <p:cNvSpPr/>
          <p:nvPr/>
        </p:nvSpPr>
        <p:spPr>
          <a:xfrm>
            <a:off x="260090" y="1549895"/>
            <a:ext cx="877161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dirty="0">
                <a:solidFill>
                  <a:srgbClr val="000000"/>
                </a:solidFill>
                <a:latin typeface="Arial"/>
                <a:cs typeface="Arial"/>
              </a:rPr>
              <a:t>Antes de formular el Objetivo General, debe preguntarse:</a:t>
            </a:r>
          </a:p>
          <a:p>
            <a:pPr algn="just"/>
            <a:endParaRPr lang="es-CO" sz="160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228600" indent="-228600" algn="just">
              <a:buAutoNum type="arabicPeriod"/>
            </a:pPr>
            <a:r>
              <a:rPr lang="es-CO" sz="1600" dirty="0">
                <a:solidFill>
                  <a:srgbClr val="000000"/>
                </a:solidFill>
                <a:latin typeface="Arial"/>
                <a:cs typeface="Arial"/>
              </a:rPr>
              <a:t>Cuál es mi  mayor función en el cargo.</a:t>
            </a:r>
          </a:p>
          <a:p>
            <a:pPr marL="228600" indent="-228600" algn="just">
              <a:buAutoNum type="arabicPeriod"/>
            </a:pPr>
            <a:r>
              <a:rPr lang="es-CO" sz="1600" dirty="0">
                <a:solidFill>
                  <a:srgbClr val="000000"/>
                </a:solidFill>
                <a:latin typeface="Arial"/>
                <a:cs typeface="Arial"/>
              </a:rPr>
              <a:t>Para qué estoy  en este cargo o equipo.</a:t>
            </a:r>
          </a:p>
          <a:p>
            <a:pPr marL="228600" indent="-228600" algn="just">
              <a:buAutoNum type="arabicPeriod"/>
            </a:pPr>
            <a:r>
              <a:rPr lang="es-CO" sz="1600" dirty="0">
                <a:solidFill>
                  <a:srgbClr val="000000"/>
                </a:solidFill>
                <a:latin typeface="Arial"/>
                <a:cs typeface="Arial"/>
              </a:rPr>
              <a:t>Cuál es mi propósito  a lograr en el cargo . </a:t>
            </a:r>
          </a:p>
          <a:p>
            <a:pPr algn="just"/>
            <a:endParaRPr lang="es-CO" sz="160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just"/>
            <a:r>
              <a:rPr lang="es-CO" sz="1600" dirty="0">
                <a:solidFill>
                  <a:srgbClr val="000000"/>
                </a:solidFill>
                <a:latin typeface="Arial"/>
                <a:cs typeface="Arial"/>
              </a:rPr>
              <a:t>Luego,  de definir qué  es lo más importante  que quiere lograr hacer  en su cargo, redacte su objetivo general de forma clara y precisa.</a:t>
            </a:r>
          </a:p>
          <a:p>
            <a:pPr algn="just"/>
            <a:endParaRPr lang="es-CO" sz="160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just"/>
            <a:r>
              <a:rPr lang="es-CO" sz="1600" dirty="0">
                <a:solidFill>
                  <a:srgbClr val="000000"/>
                </a:solidFill>
                <a:latin typeface="Arial"/>
                <a:cs typeface="Arial"/>
              </a:rPr>
              <a:t>Recordar que para redactar un objetivo se debe inicia con un verbo terminado en AR, ER, IR.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F4F3F31-3AF2-AE63-8C9B-DD8BE49FE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530" y="4287346"/>
            <a:ext cx="2592557" cy="20415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5C78A445-67AF-DD91-BB3A-29732151B187}"/>
              </a:ext>
            </a:extLst>
          </p:cNvPr>
          <p:cNvSpPr/>
          <p:nvPr/>
        </p:nvSpPr>
        <p:spPr>
          <a:xfrm>
            <a:off x="4831794" y="5306273"/>
            <a:ext cx="419991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baseline="30000" dirty="0">
                <a:solidFill>
                  <a:srgbClr val="000000"/>
                </a:solidFill>
              </a:rPr>
              <a:t>EJEMPLO DE REDACCIÓN OBJETIVO</a:t>
            </a:r>
          </a:p>
        </p:txBody>
      </p:sp>
    </p:spTree>
    <p:extLst>
      <p:ext uri="{BB962C8B-B14F-4D97-AF65-F5344CB8AC3E}">
        <p14:creationId xmlns:p14="http://schemas.microsoft.com/office/powerpoint/2010/main" val="2099732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6D04A5A-19A9-0ACE-6D0F-5E02EDC9D1DE}"/>
              </a:ext>
            </a:extLst>
          </p:cNvPr>
          <p:cNvSpPr txBox="1"/>
          <p:nvPr/>
        </p:nvSpPr>
        <p:spPr>
          <a:xfrm>
            <a:off x="2379182" y="239449"/>
            <a:ext cx="82942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800" dirty="0">
                <a:latin typeface="Arial" panose="020B0604020202020204" pitchFamily="34" charset="0"/>
                <a:cs typeface="Arial" panose="020B0604020202020204" pitchFamily="34" charset="0"/>
              </a:rPr>
              <a:t>OBJETIVOS ESPECIFICOS  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2E6F1CF-C64D-CB82-1478-686F9F9BAF5F}"/>
              </a:ext>
            </a:extLst>
          </p:cNvPr>
          <p:cNvCxnSpPr>
            <a:cxnSpLocks/>
          </p:cNvCxnSpPr>
          <p:nvPr/>
        </p:nvCxnSpPr>
        <p:spPr>
          <a:xfrm>
            <a:off x="5227898" y="1070446"/>
            <a:ext cx="1736203" cy="0"/>
          </a:xfrm>
          <a:prstGeom prst="line">
            <a:avLst/>
          </a:prstGeom>
          <a:ln>
            <a:solidFill>
              <a:srgbClr val="38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>
            <a:extLst>
              <a:ext uri="{FF2B5EF4-FFF2-40B4-BE49-F238E27FC236}">
                <a16:creationId xmlns:a16="http://schemas.microsoft.com/office/drawing/2014/main" id="{C977F503-F170-022E-361D-E382632C0D03}"/>
              </a:ext>
            </a:extLst>
          </p:cNvPr>
          <p:cNvSpPr/>
          <p:nvPr/>
        </p:nvSpPr>
        <p:spPr>
          <a:xfrm>
            <a:off x="260090" y="1549895"/>
            <a:ext cx="1106563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dirty="0">
                <a:solidFill>
                  <a:srgbClr val="000000"/>
                </a:solidFill>
                <a:latin typeface="Arial"/>
                <a:cs typeface="Arial"/>
              </a:rPr>
              <a:t>Son aquellos que ayudan a cumplir el  Objetivo General o por lo tanto van ligado. También  se inicia escribir con un verbo terminados en AR,ER. IR.</a:t>
            </a:r>
          </a:p>
          <a:p>
            <a:pPr algn="just"/>
            <a:endParaRPr lang="es-CO" sz="160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just"/>
            <a:endParaRPr lang="es-CO" sz="160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just"/>
            <a:r>
              <a:rPr lang="es-CO" sz="1600" dirty="0">
                <a:solidFill>
                  <a:srgbClr val="000000"/>
                </a:solidFill>
                <a:latin typeface="Arial"/>
                <a:cs typeface="Arial"/>
              </a:rPr>
              <a:t>Recordar que deben ser claros y concretos. </a:t>
            </a:r>
          </a:p>
          <a:p>
            <a:pPr algn="just"/>
            <a:r>
              <a:rPr lang="es-CO" sz="1600" dirty="0">
                <a:solidFill>
                  <a:srgbClr val="000000"/>
                </a:solidFill>
                <a:latin typeface="Arial"/>
                <a:cs typeface="Arial"/>
              </a:rPr>
              <a:t>.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C78A445-67AF-DD91-BB3A-29732151B187}"/>
              </a:ext>
            </a:extLst>
          </p:cNvPr>
          <p:cNvSpPr/>
          <p:nvPr/>
        </p:nvSpPr>
        <p:spPr>
          <a:xfrm>
            <a:off x="4831794" y="5306273"/>
            <a:ext cx="419991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baseline="30000" dirty="0">
                <a:solidFill>
                  <a:srgbClr val="000000"/>
                </a:solidFill>
              </a:rPr>
              <a:t>EJEMPLO DE REDACCIÓN OBJETIVO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E70C0EF-2D0A-C729-496D-21CC1C3D3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0821" y="3599003"/>
            <a:ext cx="4729175" cy="264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645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421C194-5C8D-2A18-7148-D80582E8BEA6}"/>
              </a:ext>
            </a:extLst>
          </p:cNvPr>
          <p:cNvSpPr txBox="1"/>
          <p:nvPr/>
        </p:nvSpPr>
        <p:spPr>
          <a:xfrm>
            <a:off x="1363579" y="598048"/>
            <a:ext cx="9464842" cy="751787"/>
          </a:xfrm>
          <a:prstGeom prst="rect">
            <a:avLst/>
          </a:prstGeom>
          <a:noFill/>
        </p:spPr>
        <p:txBody>
          <a:bodyPr wrap="square" lIns="256837" tIns="128418" rIns="256837" bIns="128418" rtlCol="0">
            <a:spAutoFit/>
          </a:bodyPr>
          <a:lstStyle/>
          <a:p>
            <a:r>
              <a:rPr lang="es-CO" sz="3200" dirty="0">
                <a:solidFill>
                  <a:srgbClr val="274FB2"/>
                </a:solidFill>
                <a:latin typeface="Arial"/>
                <a:cs typeface="Arial"/>
              </a:rPr>
              <a:t>VERBOS PARA REDACTAR LOS OBJETIVOS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8BA5B8-E5BD-2B51-4E52-BB98EC52E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6105" y="1349835"/>
            <a:ext cx="5646821" cy="5162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0F08D2F-89F5-37F2-9ECA-444EDB3D55CD}"/>
              </a:ext>
            </a:extLst>
          </p:cNvPr>
          <p:cNvSpPr txBox="1"/>
          <p:nvPr/>
        </p:nvSpPr>
        <p:spPr>
          <a:xfrm>
            <a:off x="8935452" y="2750965"/>
            <a:ext cx="2194560" cy="23602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1" i="0" u="none" strike="noStrike" cap="none" spc="0" normalizeH="0" baseline="0" dirty="0">
                <a:ln>
                  <a:noFill/>
                </a:ln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Eliminar cuando ya no se necesite </a:t>
            </a:r>
          </a:p>
        </p:txBody>
      </p:sp>
    </p:spTree>
    <p:extLst>
      <p:ext uri="{BB962C8B-B14F-4D97-AF65-F5344CB8AC3E}">
        <p14:creationId xmlns:p14="http://schemas.microsoft.com/office/powerpoint/2010/main" val="834304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838200" y="505850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3600" dirty="0">
                <a:latin typeface="Arial" panose="020B0604020202020204" pitchFamily="34" charset="0"/>
                <a:cs typeface="Arial" panose="020B0604020202020204" pitchFamily="34" charset="0"/>
              </a:rPr>
              <a:t>IDEA DE MEJORA O INNOVACIÓN</a:t>
            </a:r>
          </a:p>
          <a:p>
            <a:pPr algn="ctr"/>
            <a:endParaRPr lang="es-CO" dirty="0">
              <a:solidFill>
                <a:schemeClr val="tx1">
                  <a:lumMod val="95000"/>
                  <a:lumOff val="5000"/>
                </a:schemeClr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E23FBDB-38E8-764F-BD9F-274A8C4F45BE}"/>
              </a:ext>
            </a:extLst>
          </p:cNvPr>
          <p:cNvSpPr txBox="1"/>
          <p:nvPr/>
        </p:nvSpPr>
        <p:spPr>
          <a:xfrm>
            <a:off x="1050758" y="1582340"/>
            <a:ext cx="1009048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0" dirty="0">
                <a:latin typeface="Arial" panose="020B0604020202020204" pitchFamily="34" charset="0"/>
                <a:cs typeface="Arial" panose="020B0604020202020204" pitchFamily="34" charset="0"/>
              </a:rPr>
              <a:t>Las Ideas de Mejora miran al futuro, se centran en imaginar cómo será la situación una vez la hayamos puesto en marcha y hayamos sido capaces de vencer la dificultad.</a:t>
            </a:r>
          </a:p>
          <a:p>
            <a:pPr algn="just"/>
            <a:endParaRPr lang="es-MX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MX" b="0" dirty="0">
                <a:latin typeface="Arial" panose="020B0604020202020204" pitchFamily="34" charset="0"/>
                <a:cs typeface="Arial" panose="020B0604020202020204" pitchFamily="34" charset="0"/>
              </a:rPr>
              <a:t>- Se basan en qué bueno sería si esto que se nos ha ocurrido fuera capaz de llevarnos a otro nivel, a superar la dificultad.</a:t>
            </a:r>
          </a:p>
          <a:p>
            <a:pPr algn="just"/>
            <a:endParaRPr lang="es-MX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MX" b="0" dirty="0">
                <a:latin typeface="Arial" panose="020B0604020202020204" pitchFamily="34" charset="0"/>
                <a:cs typeface="Arial" panose="020B0604020202020204" pitchFamily="34" charset="0"/>
              </a:rPr>
              <a:t> -Además de centrar su foco en la solución, en ver qué caminos nos van a permitir superar la dificultad con la que nos enfrentamos en ver qué alternativas podemos abrir para llegar a la solución.</a:t>
            </a:r>
          </a:p>
          <a:p>
            <a:pPr algn="just"/>
            <a:r>
              <a:rPr lang="es-MX" b="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INNOVACIÓN</a:t>
            </a:r>
          </a:p>
          <a:p>
            <a:pPr algn="just"/>
            <a:endParaRPr lang="es-MX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MX" b="0" dirty="0">
                <a:latin typeface="Arial" panose="020B0604020202020204" pitchFamily="34" charset="0"/>
                <a:cs typeface="Arial" panose="020B0604020202020204" pitchFamily="34" charset="0"/>
              </a:rPr>
              <a:t>Es la generación, aceptación e implementación de nuevas ideas, procesos, productos, servicios, y prácticas, con la intención de ser útiles. </a:t>
            </a:r>
            <a:endParaRPr lang="es-CO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A819D43-9C6A-0F90-B1DB-9D73EAD9F994}"/>
              </a:ext>
            </a:extLst>
          </p:cNvPr>
          <p:cNvSpPr txBox="1"/>
          <p:nvPr/>
        </p:nvSpPr>
        <p:spPr>
          <a:xfrm>
            <a:off x="4498207" y="1053458"/>
            <a:ext cx="6339840" cy="3289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9432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200" b="1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Elegir cual van a trabaj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ar y eliminar el titulo que no realicen. </a:t>
            </a:r>
            <a:endParaRPr kumimoji="0" lang="es-ES" sz="1200" b="1" i="0" u="none" strike="noStrike" cap="none" spc="0" normalizeH="0" baseline="0" dirty="0">
              <a:ln>
                <a:noFill/>
              </a:ln>
              <a:effectLst/>
              <a:uFillTx/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5004030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943239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943239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ack">
    <a:dk1>
      <a:srgbClr val="000000"/>
    </a:dk1>
    <a:lt1>
      <a:srgbClr val="FFFFFF"/>
    </a:lt1>
    <a:dk2>
      <a:srgbClr val="434343"/>
    </a:dk2>
    <a:lt2>
      <a:srgbClr val="A9A9A9"/>
    </a:lt2>
    <a:accent1>
      <a:srgbClr val="0076BA"/>
    </a:accent1>
    <a:accent2>
      <a:srgbClr val="00A89D"/>
    </a:accent2>
    <a:accent3>
      <a:srgbClr val="1DB100"/>
    </a:accent3>
    <a:accent4>
      <a:srgbClr val="F8BA00"/>
    </a:accent4>
    <a:accent5>
      <a:srgbClr val="EE220C"/>
    </a:accent5>
    <a:accent6>
      <a:srgbClr val="CB297B"/>
    </a:accent6>
    <a:hlink>
      <a:srgbClr val="0000FF"/>
    </a:hlink>
    <a:folHlink>
      <a:srgbClr val="FF00FF"/>
    </a:folHlink>
  </a:clrScheme>
  <a:fontScheme name="Black">
    <a:majorFont>
      <a:latin typeface="Helvetica Neue Medium"/>
      <a:ea typeface="Helvetica Neue Medium"/>
      <a:cs typeface="Helvetica Neue Medium"/>
    </a:majorFont>
    <a:minorFont>
      <a:latin typeface="Helvetica Neue Medium"/>
      <a:ea typeface="Helvetica Neue Medium"/>
      <a:cs typeface="Helvetica Neue Medium"/>
    </a:minorFont>
  </a:fontScheme>
  <a:fmtScheme name="Black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/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3511</TotalTime>
  <Words>1253</Words>
  <Application>Microsoft Office PowerPoint</Application>
  <PresentationFormat>Panorámica</PresentationFormat>
  <Paragraphs>166</Paragraphs>
  <Slides>26</Slides>
  <Notes>4</Notes>
  <HiddenSlides>0</HiddenSlides>
  <MMClips>0</MMClips>
  <ScaleCrop>false</ScaleCrop>
  <HeadingPairs>
    <vt:vector size="8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8" baseType="lpstr">
      <vt:lpstr>Arial</vt:lpstr>
      <vt:lpstr>Calibri</vt:lpstr>
      <vt:lpstr>Calibri Light</vt:lpstr>
      <vt:lpstr>Helvetica Neue</vt:lpstr>
      <vt:lpstr>Helvetica Neue Light</vt:lpstr>
      <vt:lpstr>Helvetica Neue Medium</vt:lpstr>
      <vt:lpstr>Wingdings</vt:lpstr>
      <vt:lpstr>Work Sans Light</vt:lpstr>
      <vt:lpstr>Work Sans Medium</vt:lpstr>
      <vt:lpstr>Tema de Office</vt:lpstr>
      <vt:lpstr>Black</vt:lpstr>
      <vt:lpstr>Hoja de cálculo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Logros obtenidos</vt:lpstr>
      <vt:lpstr>Evidencias</vt:lpstr>
      <vt:lpstr>Evidencias</vt:lpstr>
      <vt:lpstr>Evidencias</vt:lpstr>
      <vt:lpstr>Evidencias</vt:lpstr>
      <vt:lpstr>Evidencias</vt:lpstr>
      <vt:lpstr>Evidencias</vt:lpstr>
      <vt:lpstr>Evidencias</vt:lpstr>
      <vt:lpstr>Estadísticas</vt:lpstr>
      <vt:lpstr>Estadísticas</vt:lpstr>
      <vt:lpstr>Estadísticas</vt:lpstr>
      <vt:lpstr>Estadísticas</vt:lpstr>
      <vt:lpstr>Estadísticas</vt:lpstr>
      <vt:lpstr>Estadísticas</vt:lpstr>
      <vt:lpstr>Conclusiones</vt:lpstr>
      <vt:lpstr>Recomendaciones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Cristian Javier Chavarro Murcia</cp:lastModifiedBy>
  <cp:revision>43</cp:revision>
  <dcterms:created xsi:type="dcterms:W3CDTF">2020-10-01T23:51:28Z</dcterms:created>
  <dcterms:modified xsi:type="dcterms:W3CDTF">2023-10-13T13:43:27Z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